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7" name="Shape 127"/>
          <p:cNvSpPr/>
          <p:nvPr>
            <p:ph type="sldImg"/>
          </p:nvPr>
        </p:nvSpPr>
        <p:spPr>
          <a:xfrm>
            <a:off x="1143000" y="685800"/>
            <a:ext cx="4572000" cy="3429000"/>
          </a:xfrm>
          <a:prstGeom prst="rect">
            <a:avLst/>
          </a:prstGeom>
        </p:spPr>
        <p:txBody>
          <a:bodyPr/>
          <a:lstStyle/>
          <a:p>
            <a:pPr/>
          </a:p>
        </p:txBody>
      </p:sp>
      <p:sp>
        <p:nvSpPr>
          <p:cNvPr id="128" name="Shape 1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hape 139"/>
          <p:cNvSpPr/>
          <p:nvPr>
            <p:ph type="sldImg"/>
          </p:nvPr>
        </p:nvSpPr>
        <p:spPr>
          <a:prstGeom prst="rect">
            <a:avLst/>
          </a:prstGeom>
        </p:spPr>
        <p:txBody>
          <a:bodyPr/>
          <a:lstStyle/>
          <a:p>
            <a:pPr/>
          </a:p>
        </p:txBody>
      </p:sp>
      <p:sp>
        <p:nvSpPr>
          <p:cNvPr id="140" name="Shape 140"/>
          <p:cNvSpPr/>
          <p:nvPr>
            <p:ph type="body" sz="quarter" idx="1"/>
          </p:nvPr>
        </p:nvSpPr>
        <p:spPr>
          <a:prstGeom prst="rect">
            <a:avLst/>
          </a:prstGeom>
        </p:spPr>
        <p:txBody>
          <a:bodyPr/>
          <a:lstStyle/>
          <a:p>
            <a:pPr/>
            <a:r>
              <a:t>At this point…</a:t>
            </a:r>
          </a:p>
          <a:p>
            <a:pPr/>
            <a:r>
              <a:t>Completed </a:t>
            </a:r>
            <a:r>
              <a:rPr u="sng"/>
              <a:t>application</a:t>
            </a:r>
            <a:r>
              <a:t> and </a:t>
            </a:r>
            <a:r>
              <a:rPr u="sng"/>
              <a:t>received ID &amp; username</a:t>
            </a:r>
            <a: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Remind you to ADD extension.  If you bypass it and start exam, you will be prompted to ADD Honorlock.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Add to chrome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ADD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Ready!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Remind you that it will be recording you through your camera and microphone.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Remind you that it will record your screen and shared with exam administrator.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Last step - Take a photo.  Ask student to place face in the white circle.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All set!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***MW - last slide**</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hape 150"/>
          <p:cNvSpPr/>
          <p:nvPr>
            <p:ph type="sldImg"/>
          </p:nvPr>
        </p:nvSpPr>
        <p:spPr>
          <a:prstGeom prst="rect">
            <a:avLst/>
          </a:prstGeom>
        </p:spPr>
        <p:txBody>
          <a:bodyPr/>
          <a:lstStyle/>
          <a:p>
            <a:pPr/>
          </a:p>
        </p:txBody>
      </p:sp>
      <p:sp>
        <p:nvSpPr>
          <p:cNvPr id="151" name="Shape 151"/>
          <p:cNvSpPr/>
          <p:nvPr>
            <p:ph type="body" sz="quarter" idx="1"/>
          </p:nvPr>
        </p:nvSpPr>
        <p:spPr>
          <a:prstGeom prst="rect">
            <a:avLst/>
          </a:prstGeom>
        </p:spPr>
        <p:txBody>
          <a:bodyPr/>
          <a:lstStyle/>
          <a:p>
            <a:pPr/>
            <a:r>
              <a:t>Filled out application and received ID &amp; username.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Same answers as the application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r>
              <a:t>Write down or screen shot the Claim Code.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a:p>
        </p:txBody>
      </p:sp>
      <p:sp>
        <p:nvSpPr>
          <p:cNvPr id="169" name="Shape 169"/>
          <p:cNvSpPr/>
          <p:nvPr>
            <p:ph type="body" sz="quarter" idx="1"/>
          </p:nvPr>
        </p:nvSpPr>
        <p:spPr>
          <a:prstGeom prst="rect">
            <a:avLst/>
          </a:prstGeom>
        </p:spPr>
        <p:txBody>
          <a:bodyPr/>
          <a:lstStyle/>
          <a:p>
            <a:pPr/>
            <a:r>
              <a:t>Email: username &amp; ID</a:t>
            </a:r>
          </a:p>
          <a:p>
            <a:pPr/>
            <a:r>
              <a:t>Prompt to create a NEW password.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p>
            <a:pPr/>
            <a:r>
              <a:t>After account is established, students should sign-in directly to Canvas. When they sign-in they will use the assigned username &amp; password they reset. PLEASE make sure students remember the password they set for themselves. If they forget, it is possible to have Mt. SAC Help Desk reset the password. This will only work during Help Desk working hours. Again, the time selected for the exam has ramifications. Please choose wisely.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lvl1pPr>
              <a:defRPr b="1"/>
            </a:lvl1pPr>
          </a:lstStyle>
          <a:p>
            <a:pPr/>
            <a:r>
              <a:t>From the portal landing page, select Canvas to navigate to Canvas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**MW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Enter exam</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View of beach and sea from a grassy sand dune"/>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17" name="Slide Subtitle"/>
          <p:cNvSpPr txBox="1"/>
          <p:nvPr>
            <p:ph type="body" sz="quarter" idx="21" hasCustomPrompt="1"/>
          </p:nvPr>
        </p:nvSpPr>
        <p:spPr>
          <a:xfrm>
            <a:off x="1206500" y="2247900"/>
            <a:ext cx="9779000" cy="934779"/>
          </a:xfrm>
          <a:prstGeom prst="rect">
            <a:avLst/>
          </a:prstGeom>
        </p:spPr>
        <p:txBody>
          <a:bodyPr lIns="45719" tIns="45719" rIns="45719" bIns="45719" anchor="t"/>
          <a:lstStyle>
            <a:lvl1pPr marL="0" indent="0">
              <a:spcBef>
                <a:spcPts val="0"/>
              </a:spcBef>
              <a:buSzTx/>
              <a:buNone/>
              <a:defRPr b="1" sz="5500"/>
            </a:lvl1pPr>
          </a:lstStyle>
          <a:p>
            <a:pPr/>
            <a:r>
              <a:t>Slide Subtitle</a:t>
            </a:r>
          </a:p>
        </p:txBody>
      </p:sp>
      <p:sp>
        <p:nvSpPr>
          <p:cNvPr id="118" name="Body Level One…"/>
          <p:cNvSpPr txBox="1"/>
          <p:nvPr>
            <p:ph type="body" sz="half" idx="1" hasCustomPrompt="1"/>
          </p:nvPr>
        </p:nvSpPr>
        <p:spPr>
          <a:xfrm>
            <a:off x="1206500" y="4248504"/>
            <a:ext cx="9779000" cy="8256630"/>
          </a:xfrm>
          <a:prstGeom prst="rect">
            <a:avLst/>
          </a:prstGeom>
        </p:spPr>
        <p:txBody>
          <a:bodyPr anchor="t"/>
          <a:lstStyle>
            <a:lvl1pPr marL="609600" indent="-609600" defTabSz="2438338">
              <a:lnSpc>
                <a:spcPct val="90000"/>
              </a:lnSpc>
              <a:spcBef>
                <a:spcPts val="4500"/>
              </a:spcBef>
              <a:buSzPct val="123000"/>
              <a:defRPr sz="4800"/>
            </a:lvl1pPr>
            <a:lvl2pPr marL="1219200" indent="-609600" defTabSz="2438338">
              <a:lnSpc>
                <a:spcPct val="90000"/>
              </a:lnSpc>
              <a:spcBef>
                <a:spcPts val="4500"/>
              </a:spcBef>
              <a:buSzPct val="123000"/>
              <a:defRPr sz="4800"/>
            </a:lvl2pPr>
            <a:lvl3pPr marL="1828800" indent="-609600" defTabSz="2438338">
              <a:lnSpc>
                <a:spcPct val="90000"/>
              </a:lnSpc>
              <a:spcBef>
                <a:spcPts val="4500"/>
              </a:spcBef>
              <a:buSzPct val="123000"/>
              <a:defRPr sz="4800"/>
            </a:lvl3pPr>
            <a:lvl4pPr marL="2438400" indent="-609600" defTabSz="2438338">
              <a:lnSpc>
                <a:spcPct val="90000"/>
              </a:lnSpc>
              <a:spcBef>
                <a:spcPts val="4500"/>
              </a:spcBef>
              <a:buSzPct val="123000"/>
              <a:defRPr sz="4800"/>
            </a:lvl4pPr>
            <a:lvl5pPr marL="3048000" indent="-609600" defTabSz="2438338">
              <a:lnSpc>
                <a:spcPct val="90000"/>
              </a:lnSpc>
              <a:spcBef>
                <a:spcPts val="4500"/>
              </a:spcBef>
              <a:buSzPct val="123000"/>
              <a:defRPr sz="4800"/>
            </a:lvl5pPr>
          </a:lstStyle>
          <a:p>
            <a:pPr/>
            <a:r>
              <a:t>Slide bullet text</a:t>
            </a:r>
          </a:p>
          <a:p>
            <a:pPr lvl="1"/>
            <a:r>
              <a:t/>
            </a:r>
          </a:p>
          <a:p>
            <a:pPr lvl="2"/>
            <a:r>
              <a:t/>
            </a:r>
          </a:p>
          <a:p>
            <a:pPr lvl="3"/>
            <a:r>
              <a:t/>
            </a:r>
          </a:p>
          <a:p>
            <a:pPr lvl="4"/>
            <a:r>
              <a:t/>
            </a:r>
          </a:p>
        </p:txBody>
      </p:sp>
      <p:sp>
        <p:nvSpPr>
          <p:cNvPr id="119" name="617931575_1991x1322.jpeg"/>
          <p:cNvSpPr/>
          <p:nvPr>
            <p:ph type="pic" idx="22"/>
          </p:nvPr>
        </p:nvSpPr>
        <p:spPr>
          <a:xfrm>
            <a:off x="8432800" y="1263848"/>
            <a:ext cx="16850011" cy="11188205"/>
          </a:xfrm>
          <a:prstGeom prst="rect">
            <a:avLst/>
          </a:prstGeom>
        </p:spPr>
        <p:txBody>
          <a:bodyPr lIns="91439" tIns="45719" rIns="91439" bIns="45719" anchor="t">
            <a:noAutofit/>
          </a:bodyPr>
          <a:lstStyle/>
          <a:p>
            <a:pPr/>
          </a:p>
        </p:txBody>
      </p:sp>
      <p:sp>
        <p:nvSpPr>
          <p:cNvPr id="120" name="Slide Title"/>
          <p:cNvSpPr txBox="1"/>
          <p:nvPr>
            <p:ph type="title" hasCustomPrompt="1"/>
          </p:nvPr>
        </p:nvSpPr>
        <p:spPr>
          <a:xfrm>
            <a:off x="1206500" y="952500"/>
            <a:ext cx="9779000" cy="1435100"/>
          </a:xfrm>
          <a:prstGeom prst="rect">
            <a:avLst/>
          </a:prstGeom>
        </p:spPr>
        <p:txBody>
          <a:bodyPr anchor="t"/>
          <a:lstStyle>
            <a:lvl1pPr algn="l" defTabSz="2438338">
              <a:lnSpc>
                <a:spcPct val="80000"/>
              </a:lnSpc>
              <a:defRPr b="1" spc="-170" sz="8500">
                <a:solidFill>
                  <a:schemeClr val="accent1">
                    <a:hueOff val="114395"/>
                    <a:lumOff val="-24975"/>
                  </a:schemeClr>
                </a:solidFill>
                <a:latin typeface="Helvetica Neue"/>
                <a:ea typeface="Helvetica Neue"/>
                <a:cs typeface="Helvetica Neue"/>
                <a:sym typeface="Helvetica Neue"/>
              </a:defRPr>
            </a:lvl1pPr>
          </a:lstStyle>
          <a:p>
            <a:pPr/>
            <a:r>
              <a:t>Slide Title</a:t>
            </a:r>
          </a:p>
        </p:txBody>
      </p:sp>
      <p:sp>
        <p:nvSpPr>
          <p:cNvPr id="121" name="Slide Number"/>
          <p:cNvSpPr txBox="1"/>
          <p:nvPr>
            <p:ph type="sldNum" sz="quarter" idx="2"/>
          </p:nvPr>
        </p:nvSpPr>
        <p:spPr>
          <a:xfrm>
            <a:off x="12001499" y="13080999"/>
            <a:ext cx="368505" cy="374600"/>
          </a:xfrm>
          <a:prstGeom prst="rect">
            <a:avLst/>
          </a:prstGeom>
        </p:spPr>
        <p:txBody>
          <a:bodyPr anchor="b"/>
          <a:lstStyle>
            <a:lvl1pPr defTabSz="584200">
              <a:defRPr sz="1800">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View of beach and sea from a grassy sand dune"/>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Heron flying low over a beach with a short fence in the foreground"/>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Sandy path between two hills leading to the ocean"/>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Sandy path between two hills leading to the ocean"/>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Heron flying low over a beach with a short fence in the foreground"/>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View of beach and sea from a grassy sand dune"/>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 Id="rId3"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honorlock.com/support/" TargetMode="External"/></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Double-click to edit"/>
          <p:cNvSpPr txBox="1"/>
          <p:nvPr>
            <p:ph type="ctrTitle"/>
          </p:nvPr>
        </p:nvSpPr>
        <p:spPr>
          <a:prstGeom prst="rect">
            <a:avLst/>
          </a:prstGeom>
        </p:spPr>
        <p:txBody>
          <a:bodyPr/>
          <a:lstStyle/>
          <a:p>
            <a:pPr/>
          </a:p>
        </p:txBody>
      </p:sp>
      <p:sp>
        <p:nvSpPr>
          <p:cNvPr id="131" name="Account Claim &amp; Canvas Exams…"/>
          <p:cNvSpPr txBox="1"/>
          <p:nvPr>
            <p:ph type="subTitle" sz="quarter" idx="1"/>
          </p:nvPr>
        </p:nvSpPr>
        <p:spPr>
          <a:xfrm>
            <a:off x="1778000" y="7080250"/>
            <a:ext cx="20828000" cy="1587500"/>
          </a:xfrm>
          <a:prstGeom prst="rect">
            <a:avLst/>
          </a:prstGeom>
        </p:spPr>
        <p:txBody>
          <a:bodyPr/>
          <a:lstStyle/>
          <a:p>
            <a:pPr defTabSz="742950">
              <a:defRPr b="1" sz="4860">
                <a:solidFill>
                  <a:srgbClr val="8ABA42"/>
                </a:solidFill>
              </a:defRPr>
            </a:pPr>
            <a:r>
              <a:t>Account Claim &amp; Canvas Exams </a:t>
            </a:r>
          </a:p>
          <a:p>
            <a:pPr defTabSz="742950">
              <a:defRPr b="1" sz="4860">
                <a:solidFill>
                  <a:srgbClr val="8ABA42"/>
                </a:solidFill>
              </a:defRPr>
            </a:pPr>
            <a:r>
              <a:t>Spring 2023</a:t>
            </a:r>
          </a:p>
        </p:txBody>
      </p:sp>
      <p:pic>
        <p:nvPicPr>
          <p:cNvPr id="132" name="career_pathways_articulation-logo-horizontal.pdf" descr="career_pathways_articulation-logo-horizontal.pdf"/>
          <p:cNvPicPr>
            <a:picLocks noChangeAspect="1"/>
          </p:cNvPicPr>
          <p:nvPr/>
        </p:nvPicPr>
        <p:blipFill>
          <a:blip r:embed="rId2">
            <a:extLst/>
          </a:blip>
          <a:stretch>
            <a:fillRect/>
          </a:stretch>
        </p:blipFill>
        <p:spPr>
          <a:xfrm>
            <a:off x="2047503" y="3156125"/>
            <a:ext cx="20288994" cy="293335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Double-click to edit"/>
          <p:cNvSpPr txBox="1"/>
          <p:nvPr>
            <p:ph type="title"/>
          </p:nvPr>
        </p:nvSpPr>
        <p:spPr>
          <a:prstGeom prst="rect">
            <a:avLst/>
          </a:prstGeom>
        </p:spPr>
        <p:txBody>
          <a:bodyPr/>
          <a:lstStyle/>
          <a:p>
            <a:pPr/>
          </a:p>
        </p:txBody>
      </p:sp>
      <p:pic>
        <p:nvPicPr>
          <p:cNvPr id="167" name="Image" descr="Image"/>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Accessing Canvas"/>
          <p:cNvSpPr txBox="1"/>
          <p:nvPr>
            <p:ph type="title"/>
          </p:nvPr>
        </p:nvSpPr>
        <p:spPr>
          <a:prstGeom prst="rect">
            <a:avLst/>
          </a:prstGeom>
          <a:solidFill>
            <a:srgbClr val="97BC8B"/>
          </a:solidFill>
        </p:spPr>
        <p:txBody>
          <a:bodyPr/>
          <a:lstStyle/>
          <a:p>
            <a:pPr/>
            <a:r>
              <a:t>Accessing Canvas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Screen Shot 2021-03-09 at 3.53.32 PM.png" descr="Screen Shot 2021-03-09 at 3.53.32 PM.png"/>
          <p:cNvPicPr>
            <a:picLocks noChangeAspect="1"/>
          </p:cNvPicPr>
          <p:nvPr/>
        </p:nvPicPr>
        <p:blipFill>
          <a:blip r:embed="rId3">
            <a:extLst/>
          </a:blip>
          <a:stretch>
            <a:fillRect/>
          </a:stretch>
        </p:blipFill>
        <p:spPr>
          <a:xfrm>
            <a:off x="1293916" y="457427"/>
            <a:ext cx="18376588" cy="3202200"/>
          </a:xfrm>
          <a:prstGeom prst="rect">
            <a:avLst/>
          </a:prstGeom>
          <a:ln w="12700">
            <a:miter lim="400000"/>
          </a:ln>
        </p:spPr>
      </p:pic>
      <p:sp>
        <p:nvSpPr>
          <p:cNvPr id="174" name="Line"/>
          <p:cNvSpPr/>
          <p:nvPr/>
        </p:nvSpPr>
        <p:spPr>
          <a:xfrm>
            <a:off x="11082472" y="1612230"/>
            <a:ext cx="1490420" cy="1"/>
          </a:xfrm>
          <a:prstGeom prst="line">
            <a:avLst/>
          </a:prstGeom>
          <a:ln w="127000">
            <a:solidFill>
              <a:srgbClr val="0433FF"/>
            </a:solidFill>
            <a:miter lim="400000"/>
            <a:tailEnd type="triangle"/>
          </a:ln>
        </p:spPr>
        <p:txBody>
          <a:bodyPr lIns="50800" tIns="50800" rIns="50800" bIns="50800" anchor="ctr"/>
          <a:lstStyle/>
          <a:p>
            <a:pPr defTabSz="2438338">
              <a:defRPr b="0" sz="2400">
                <a:solidFill>
                  <a:srgbClr val="5E5E5E"/>
                </a:solidFill>
              </a:defRPr>
            </a:pPr>
          </a:p>
        </p:txBody>
      </p:sp>
      <p:sp>
        <p:nvSpPr>
          <p:cNvPr id="175" name="Oval"/>
          <p:cNvSpPr/>
          <p:nvPr/>
        </p:nvSpPr>
        <p:spPr>
          <a:xfrm>
            <a:off x="10886547" y="2266121"/>
            <a:ext cx="2796051" cy="572249"/>
          </a:xfrm>
          <a:prstGeom prst="ellipse">
            <a:avLst/>
          </a:prstGeom>
          <a:ln w="50800">
            <a:solidFill>
              <a:srgbClr val="0433FF"/>
            </a:solidFill>
            <a:miter lim="400000"/>
          </a:ln>
        </p:spPr>
        <p:txBody>
          <a:bodyPr lIns="50800" tIns="50800" rIns="50800" bIns="50800" anchor="ctr"/>
          <a:lstStyle/>
          <a:p>
            <a:pPr>
              <a:defRPr b="0" sz="3200">
                <a:solidFill>
                  <a:srgbClr val="FFFFFF"/>
                </a:solidFill>
                <a:latin typeface="+mn-lt"/>
                <a:ea typeface="+mn-ea"/>
                <a:cs typeface="+mn-cs"/>
                <a:sym typeface="Helvetica Neue Medium"/>
              </a:defRPr>
            </a:pPr>
          </a:p>
        </p:txBody>
      </p:sp>
      <p:pic>
        <p:nvPicPr>
          <p:cNvPr id="176" name="Screenshot 2023-02-08 at 3.13.31 PM.png" descr="Screenshot 2023-02-08 at 3.13.31 PM.png"/>
          <p:cNvPicPr>
            <a:picLocks noChangeAspect="1"/>
          </p:cNvPicPr>
          <p:nvPr/>
        </p:nvPicPr>
        <p:blipFill>
          <a:blip r:embed="rId4">
            <a:extLst/>
          </a:blip>
          <a:stretch>
            <a:fillRect/>
          </a:stretch>
        </p:blipFill>
        <p:spPr>
          <a:xfrm>
            <a:off x="6964310" y="4003826"/>
            <a:ext cx="7035801" cy="9461501"/>
          </a:xfrm>
          <a:prstGeom prst="rect">
            <a:avLst/>
          </a:prstGeom>
          <a:ln w="12700">
            <a:miter lim="400000"/>
          </a:ln>
        </p:spPr>
      </p:pic>
      <p:sp>
        <p:nvSpPr>
          <p:cNvPr id="177" name="Line"/>
          <p:cNvSpPr/>
          <p:nvPr/>
        </p:nvSpPr>
        <p:spPr>
          <a:xfrm>
            <a:off x="5999463" y="7786767"/>
            <a:ext cx="1940523" cy="1"/>
          </a:xfrm>
          <a:prstGeom prst="line">
            <a:avLst/>
          </a:prstGeom>
          <a:ln w="190500">
            <a:solidFill>
              <a:srgbClr val="0433FF"/>
            </a:solidFill>
            <a:miter lim="400000"/>
            <a:tailEnd type="triangle"/>
          </a:ln>
        </p:spPr>
        <p:txBody>
          <a:bodyPr lIns="50800" tIns="50800" rIns="50800" bIns="50800" anchor="ctr"/>
          <a:lstStyle/>
          <a:p>
            <a:pPr defTabSz="2438338">
              <a:defRPr b="0" sz="2400">
                <a:solidFill>
                  <a:srgbClr val="5E5E5E"/>
                </a:solidFill>
              </a:defRPr>
            </a:pPr>
          </a:p>
        </p:txBody>
      </p:sp>
      <p:sp>
        <p:nvSpPr>
          <p:cNvPr id="178" name="OPTION 1…"/>
          <p:cNvSpPr txBox="1"/>
          <p:nvPr/>
        </p:nvSpPr>
        <p:spPr>
          <a:xfrm>
            <a:off x="1386619" y="3910692"/>
            <a:ext cx="2894585" cy="1551050"/>
          </a:xfrm>
          <a:prstGeom prst="rect">
            <a:avLst/>
          </a:prstGeom>
          <a:ln w="50800">
            <a:solidFill>
              <a:srgbClr val="0433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97BC8A"/>
                </a:solidFill>
              </a:defRPr>
            </a:pPr>
            <a:r>
              <a:t>OPTION 1</a:t>
            </a:r>
          </a:p>
          <a:p>
            <a:pPr>
              <a:defRPr>
                <a:solidFill>
                  <a:srgbClr val="97BC8A"/>
                </a:solidFill>
              </a:defRPr>
            </a:pPr>
            <a:r>
              <a:t>Sign-in directly</a:t>
            </a:r>
          </a:p>
          <a:p>
            <a:pPr>
              <a:defRPr>
                <a:solidFill>
                  <a:srgbClr val="97BC8A"/>
                </a:solidFill>
              </a:defRPr>
            </a:pPr>
            <a:r>
              <a:t>to Canvas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74"/>
                                        </p:tgtEl>
                                        <p:attrNameLst>
                                          <p:attrName>style.visibility</p:attrName>
                                        </p:attrNameLst>
                                      </p:cBhvr>
                                      <p:to>
                                        <p:strVal val="visible"/>
                                      </p:to>
                                    </p:set>
                                    <p:anim calcmode="lin" valueType="num">
                                      <p:cBhvr>
                                        <p:cTn id="7" dur="1000" fill="hold"/>
                                        <p:tgtEl>
                                          <p:spTgt spid="174"/>
                                        </p:tgtEl>
                                        <p:attrNameLst>
                                          <p:attrName>ppt_x</p:attrName>
                                        </p:attrNameLst>
                                      </p:cBhvr>
                                      <p:tavLst>
                                        <p:tav tm="0">
                                          <p:val>
                                            <p:strVal val="#ppt_x"/>
                                          </p:val>
                                        </p:tav>
                                        <p:tav tm="100000">
                                          <p:val>
                                            <p:strVal val="#ppt_x"/>
                                          </p:val>
                                        </p:tav>
                                      </p:tavLst>
                                    </p:anim>
                                    <p:anim calcmode="lin" valueType="num">
                                      <p:cBhvr>
                                        <p:cTn id="8" dur="1000" fill="hold"/>
                                        <p:tgtEl>
                                          <p:spTgt spid="1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175"/>
                                        </p:tgtEl>
                                        <p:attrNameLst>
                                          <p:attrName>style.visibility</p:attrName>
                                        </p:attrNameLst>
                                      </p:cBhvr>
                                      <p:to>
                                        <p:strVal val="visible"/>
                                      </p:to>
                                    </p:set>
                                    <p:anim calcmode="lin" valueType="num">
                                      <p:cBhvr>
                                        <p:cTn id="13" dur="1000" fill="hold"/>
                                        <p:tgtEl>
                                          <p:spTgt spid="175"/>
                                        </p:tgtEl>
                                        <p:attrNameLst>
                                          <p:attrName>ppt_x</p:attrName>
                                        </p:attrNameLst>
                                      </p:cBhvr>
                                      <p:tavLst>
                                        <p:tav tm="0">
                                          <p:val>
                                            <p:strVal val="#ppt_x"/>
                                          </p:val>
                                        </p:tav>
                                        <p:tav tm="100000">
                                          <p:val>
                                            <p:strVal val="#ppt_x"/>
                                          </p:val>
                                        </p:tav>
                                      </p:tavLst>
                                    </p:anim>
                                    <p:anim calcmode="lin" valueType="num">
                                      <p:cBhvr>
                                        <p:cTn id="14" dur="1000" fill="hold"/>
                                        <p:tgtEl>
                                          <p:spTgt spid="17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3" fill="hold">
                                  <p:stCondLst>
                                    <p:cond delay="0"/>
                                  </p:stCondLst>
                                  <p:iterate type="el" backwards="0">
                                    <p:tmAbs val="0"/>
                                  </p:iterate>
                                  <p:childTnLst>
                                    <p:set>
                                      <p:cBhvr>
                                        <p:cTn id="18" fill="hold"/>
                                        <p:tgtEl>
                                          <p:spTgt spid="177"/>
                                        </p:tgtEl>
                                        <p:attrNameLst>
                                          <p:attrName>style.visibility</p:attrName>
                                        </p:attrNameLst>
                                      </p:cBhvr>
                                      <p:to>
                                        <p:strVal val="visible"/>
                                      </p:to>
                                    </p:set>
                                    <p:animEffect filter="dissolve" transition="in">
                                      <p:cBhvr>
                                        <p:cTn id="19" dur="2000"/>
                                        <p:tgtEl>
                                          <p:spTgt spid="177"/>
                                        </p:tgtEl>
                                      </p:cBhvr>
                                    </p:animEffect>
                                  </p:childTnLst>
                                </p:cTn>
                              </p:par>
                            </p:childTnLst>
                          </p:cTn>
                        </p:par>
                      </p:childTnLst>
                    </p:cTn>
                  </p:par>
                  <p:par>
                    <p:cTn id="20" fill="hold">
                      <p:stCondLst>
                        <p:cond delay="indefinite"/>
                      </p:stCondLst>
                      <p:childTnLst>
                        <p:par>
                          <p:cTn id="21" fill="hold">
                            <p:stCondLst>
                              <p:cond delay="0"/>
                            </p:stCondLst>
                            <p:childTnLst>
                              <p:par>
                                <p:cTn id="22" presetClass="path" nodeType="clickEffect" presetSubtype="0" presetID="-1" grpId="4" accel="50000" decel="50000" fill="hold">
                                  <p:stCondLst>
                                    <p:cond delay="0"/>
                                  </p:stCondLst>
                                  <p:childTnLst>
                                    <p:animMotion path="M 0.000000 0.000000 L 0.140019 0.303917" origin="layout" pathEditMode="relative">
                                      <p:cBhvr>
                                        <p:cTn id="23" dur="1000" fill="hold"/>
                                        <p:tgtEl>
                                          <p:spTgt spid="17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 grpId="3"/>
      <p:bldP build="whole" bldLvl="1" animBg="1" rev="0" advAuto="0" spid="174" grpId="1"/>
      <p:bldP build="whole" bldLvl="1" animBg="1" rev="0" advAuto="0" spid="175"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Navigate to Canvas"/>
          <p:cNvSpPr txBox="1"/>
          <p:nvPr/>
        </p:nvSpPr>
        <p:spPr>
          <a:xfrm>
            <a:off x="9488233" y="904549"/>
            <a:ext cx="5407534"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8">
              <a:defRPr sz="4500">
                <a:solidFill>
                  <a:srgbClr val="0433FF"/>
                </a:solidFill>
              </a:defRPr>
            </a:lvl1pPr>
          </a:lstStyle>
          <a:p>
            <a:pPr/>
            <a:r>
              <a:t>Navigate to Canvas</a:t>
            </a:r>
          </a:p>
        </p:txBody>
      </p:sp>
      <p:pic>
        <p:nvPicPr>
          <p:cNvPr id="183" name="Screenshot 2023-02-09 at 7.49.16 AM.png" descr="Screenshot 2023-02-09 at 7.49.16 AM.png"/>
          <p:cNvPicPr>
            <a:picLocks noChangeAspect="1"/>
          </p:cNvPicPr>
          <p:nvPr/>
        </p:nvPicPr>
        <p:blipFill>
          <a:blip r:embed="rId3">
            <a:extLst/>
          </a:blip>
          <a:stretch>
            <a:fillRect/>
          </a:stretch>
        </p:blipFill>
        <p:spPr>
          <a:xfrm>
            <a:off x="4312138" y="3090658"/>
            <a:ext cx="15759724" cy="3000370"/>
          </a:xfrm>
          <a:prstGeom prst="rect">
            <a:avLst/>
          </a:prstGeom>
          <a:ln w="12700">
            <a:miter lim="400000"/>
          </a:ln>
        </p:spPr>
      </p:pic>
      <p:pic>
        <p:nvPicPr>
          <p:cNvPr id="184" name="Screenshot 2023-02-09 at 7.51.48 AM.png" descr="Screenshot 2023-02-09 at 7.51.48 AM.png"/>
          <p:cNvPicPr>
            <a:picLocks noChangeAspect="1"/>
          </p:cNvPicPr>
          <p:nvPr/>
        </p:nvPicPr>
        <p:blipFill>
          <a:blip r:embed="rId4">
            <a:extLst/>
          </a:blip>
          <a:stretch>
            <a:fillRect/>
          </a:stretch>
        </p:blipFill>
        <p:spPr>
          <a:xfrm>
            <a:off x="4305985" y="8044800"/>
            <a:ext cx="15772030" cy="2024718"/>
          </a:xfrm>
          <a:prstGeom prst="rect">
            <a:avLst/>
          </a:prstGeom>
          <a:ln w="12700">
            <a:miter lim="400000"/>
          </a:ln>
        </p:spPr>
      </p:pic>
      <p:sp>
        <p:nvSpPr>
          <p:cNvPr id="185" name="Oval"/>
          <p:cNvSpPr/>
          <p:nvPr/>
        </p:nvSpPr>
        <p:spPr>
          <a:xfrm>
            <a:off x="7493430" y="9404592"/>
            <a:ext cx="853496" cy="451826"/>
          </a:xfrm>
          <a:prstGeom prst="ellipse">
            <a:avLst/>
          </a:prstGeom>
          <a:ln w="38100">
            <a:solidFill>
              <a:srgbClr val="0433FF"/>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186" name="Option 2…"/>
          <p:cNvSpPr txBox="1"/>
          <p:nvPr/>
        </p:nvSpPr>
        <p:spPr>
          <a:xfrm>
            <a:off x="9580181" y="1848791"/>
            <a:ext cx="5223638" cy="1081149"/>
          </a:xfrm>
          <a:prstGeom prst="rect">
            <a:avLst/>
          </a:prstGeom>
          <a:ln w="50800">
            <a:solidFill>
              <a:srgbClr val="0433FF"/>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97BC8A"/>
                </a:solidFill>
              </a:defRPr>
            </a:pPr>
            <a:r>
              <a:t>Option 2</a:t>
            </a:r>
          </a:p>
          <a:p>
            <a:pPr>
              <a:defRPr>
                <a:solidFill>
                  <a:srgbClr val="97BC8A"/>
                </a:solidFill>
              </a:defRPr>
            </a:pPr>
            <a:r>
              <a:t>Access from Mt. SAC Portal</a:t>
            </a:r>
          </a:p>
        </p:txBody>
      </p:sp>
      <p:sp>
        <p:nvSpPr>
          <p:cNvPr id="187" name="Line"/>
          <p:cNvSpPr/>
          <p:nvPr/>
        </p:nvSpPr>
        <p:spPr>
          <a:xfrm>
            <a:off x="11403663" y="4709195"/>
            <a:ext cx="1140830" cy="366115"/>
          </a:xfrm>
          <a:prstGeom prst="line">
            <a:avLst/>
          </a:prstGeom>
          <a:ln w="88900">
            <a:solidFill>
              <a:srgbClr val="0433FF"/>
            </a:solidFill>
            <a:miter lim="400000"/>
            <a:tailEnd type="triangle"/>
          </a:ln>
        </p:spPr>
        <p:txBody>
          <a:bodyPr lIns="50800" tIns="50800" rIns="50800" bIns="50800" anchor="ctr"/>
          <a:lstStyle/>
          <a:p>
            <a:pPr/>
          </a:p>
        </p:txBody>
      </p:sp>
    </p:spTree>
  </p:cSld>
  <p:clrMapOvr>
    <a:masterClrMapping/>
  </p:clrMapOvr>
  <mc:AlternateContent xmlns:mc="http://schemas.openxmlformats.org/markup-compatibility/2006">
    <mc:Choice xmlns:p14="http://schemas.microsoft.com/office/powerpoint/2010/main" Requires="p14">
      <p:transition spd="fast" advClick="1" p14:dur="750">
        <p:push dir="u"/>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 presetID="2" grpId="3" fill="hold">
                                  <p:stCondLst>
                                    <p:cond delay="0"/>
                                  </p:stCondLst>
                                  <p:iterate type="el" backwards="0">
                                    <p:tmAbs val="0"/>
                                  </p:iterate>
                                  <p:childTnLst>
                                    <p:set>
                                      <p:cBhvr>
                                        <p:cTn id="14" fill="hold"/>
                                        <p:tgtEl>
                                          <p:spTgt spid="185"/>
                                        </p:tgtEl>
                                        <p:attrNameLst>
                                          <p:attrName>style.visibility</p:attrName>
                                        </p:attrNameLst>
                                      </p:cBhvr>
                                      <p:to>
                                        <p:strVal val="visible"/>
                                      </p:to>
                                    </p:set>
                                    <p:anim calcmode="lin" valueType="num">
                                      <p:cBhvr>
                                        <p:cTn id="15" dur="1000" fill="hold"/>
                                        <p:tgtEl>
                                          <p:spTgt spid="185"/>
                                        </p:tgtEl>
                                        <p:attrNameLst>
                                          <p:attrName>ppt_x</p:attrName>
                                        </p:attrNameLst>
                                      </p:cBhvr>
                                      <p:tavLst>
                                        <p:tav tm="0">
                                          <p:val>
                                            <p:strVal val="#ppt_x"/>
                                          </p:val>
                                        </p:tav>
                                        <p:tav tm="100000">
                                          <p:val>
                                            <p:strVal val="#ppt_x"/>
                                          </p:val>
                                        </p:tav>
                                      </p:tavLst>
                                    </p:anim>
                                    <p:anim calcmode="lin" valueType="num">
                                      <p:cBhvr>
                                        <p:cTn id="16" dur="1000" fill="hold"/>
                                        <p:tgtEl>
                                          <p:spTgt spid="1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5" grpId="3"/>
      <p:bldP build="whole" bldLvl="1" animBg="1" rev="0" advAuto="0" spid="187" grpId="1"/>
      <p:bldP build="whole" bldLvl="1" animBg="1" rev="0" advAuto="0" spid="184"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Accept Invitation to Course"/>
          <p:cNvSpPr txBox="1"/>
          <p:nvPr>
            <p:ph type="title"/>
          </p:nvPr>
        </p:nvSpPr>
        <p:spPr>
          <a:xfrm>
            <a:off x="1689100" y="355600"/>
            <a:ext cx="21005800" cy="1431045"/>
          </a:xfrm>
          <a:prstGeom prst="rect">
            <a:avLst/>
          </a:prstGeom>
        </p:spPr>
        <p:txBody>
          <a:bodyPr/>
          <a:lstStyle>
            <a:lvl1pPr>
              <a:defRPr sz="8000"/>
            </a:lvl1pPr>
          </a:lstStyle>
          <a:p>
            <a:pPr/>
            <a:r>
              <a:t>Accept Invitation to Course</a:t>
            </a:r>
          </a:p>
        </p:txBody>
      </p:sp>
      <p:pic>
        <p:nvPicPr>
          <p:cNvPr id="192" name="Screenshot 2023-02-08 at 3.16.40 PM.png" descr="Screenshot 2023-02-08 at 3.16.40 PM.png"/>
          <p:cNvPicPr>
            <a:picLocks noChangeAspect="1"/>
          </p:cNvPicPr>
          <p:nvPr/>
        </p:nvPicPr>
        <p:blipFill>
          <a:blip r:embed="rId2">
            <a:extLst/>
          </a:blip>
          <a:stretch>
            <a:fillRect/>
          </a:stretch>
        </p:blipFill>
        <p:spPr>
          <a:xfrm>
            <a:off x="6788907" y="1665663"/>
            <a:ext cx="10806187" cy="4368005"/>
          </a:xfrm>
          <a:prstGeom prst="rect">
            <a:avLst/>
          </a:prstGeom>
          <a:ln w="12700">
            <a:miter lim="400000"/>
          </a:ln>
        </p:spPr>
      </p:pic>
      <p:pic>
        <p:nvPicPr>
          <p:cNvPr id="193" name="Screenshot 2023-02-08 at 3.16.53 PM.png" descr="Screenshot 2023-02-08 at 3.16.53 PM.png"/>
          <p:cNvPicPr>
            <a:picLocks noChangeAspect="1"/>
          </p:cNvPicPr>
          <p:nvPr/>
        </p:nvPicPr>
        <p:blipFill>
          <a:blip r:embed="rId3">
            <a:extLst/>
          </a:blip>
          <a:stretch>
            <a:fillRect/>
          </a:stretch>
        </p:blipFill>
        <p:spPr>
          <a:xfrm>
            <a:off x="6687849" y="6295281"/>
            <a:ext cx="10806187" cy="3386308"/>
          </a:xfrm>
          <a:prstGeom prst="rect">
            <a:avLst/>
          </a:prstGeom>
          <a:ln w="12700">
            <a:miter lim="400000"/>
          </a:ln>
        </p:spPr>
      </p:pic>
      <p:sp>
        <p:nvSpPr>
          <p:cNvPr id="194" name="Line"/>
          <p:cNvSpPr/>
          <p:nvPr/>
        </p:nvSpPr>
        <p:spPr>
          <a:xfrm>
            <a:off x="6352341" y="2047944"/>
            <a:ext cx="1835538" cy="1"/>
          </a:xfrm>
          <a:prstGeom prst="line">
            <a:avLst/>
          </a:prstGeom>
          <a:ln w="88900">
            <a:solidFill>
              <a:srgbClr val="0433FF"/>
            </a:solidFill>
            <a:miter lim="400000"/>
            <a:tailEnd type="triangle"/>
          </a:ln>
        </p:spPr>
        <p:txBody>
          <a:bodyPr lIns="50800" tIns="50800" rIns="50800" bIns="50800" anchor="ctr"/>
          <a:lstStyle/>
          <a:p>
            <a:pPr/>
          </a:p>
        </p:txBody>
      </p:sp>
      <p:sp>
        <p:nvSpPr>
          <p:cNvPr id="195" name="Oval"/>
          <p:cNvSpPr/>
          <p:nvPr/>
        </p:nvSpPr>
        <p:spPr>
          <a:xfrm>
            <a:off x="9148121" y="6852149"/>
            <a:ext cx="2331879" cy="2576610"/>
          </a:xfrm>
          <a:prstGeom prst="ellipse">
            <a:avLst/>
          </a:prstGeom>
          <a:ln w="38100">
            <a:solidFill>
              <a:srgbClr val="0433FF"/>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94"/>
                                        </p:tgtEl>
                                        <p:attrNameLst>
                                          <p:attrName>style.visibility</p:attrName>
                                        </p:attrNameLst>
                                      </p:cBhvr>
                                      <p:to>
                                        <p:strVal val="visible"/>
                                      </p:to>
                                    </p:set>
                                    <p:anim calcmode="lin" valueType="num">
                                      <p:cBhvr>
                                        <p:cTn id="7" dur="1000" fill="hold"/>
                                        <p:tgtEl>
                                          <p:spTgt spid="194"/>
                                        </p:tgtEl>
                                        <p:attrNameLst>
                                          <p:attrName>ppt_x</p:attrName>
                                        </p:attrNameLst>
                                      </p:cBhvr>
                                      <p:tavLst>
                                        <p:tav tm="0">
                                          <p:val>
                                            <p:strVal val="0-#ppt_w/2"/>
                                          </p:val>
                                        </p:tav>
                                        <p:tav tm="100000">
                                          <p:val>
                                            <p:strVal val="#ppt_x"/>
                                          </p:val>
                                        </p:tav>
                                      </p:tavLst>
                                    </p:anim>
                                    <p:anim calcmode="lin" valueType="num">
                                      <p:cBhvr>
                                        <p:cTn id="8" dur="1000" fill="hold"/>
                                        <p:tgtEl>
                                          <p:spTgt spid="1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2" fill="hold">
                                  <p:stCondLst>
                                    <p:cond delay="0"/>
                                  </p:stCondLst>
                                  <p:iterate type="el" backwards="0">
                                    <p:tmAbs val="0"/>
                                  </p:iterate>
                                  <p:childTnLst>
                                    <p:set>
                                      <p:cBhvr>
                                        <p:cTn id="12" fill="hold"/>
                                        <p:tgtEl>
                                          <p:spTgt spid="1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path" nodeType="clickEffect" presetSubtype="0" presetID="-1" grpId="3" accel="50000" decel="50000" fill="hold">
                                  <p:stCondLst>
                                    <p:cond delay="0"/>
                                  </p:stCondLst>
                                  <p:childTnLst>
                                    <p:animMotion path="M 0.000000 0.000000 L 0.075171 0.329943" origin="layout" pathEditMode="relative">
                                      <p:cBhvr>
                                        <p:cTn id="16" dur="1000" fill="hold"/>
                                        <p:tgtEl>
                                          <p:spTgt spid="194"/>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 presetID="2" grpId="4" fill="hold">
                                  <p:stCondLst>
                                    <p:cond delay="0"/>
                                  </p:stCondLst>
                                  <p:iterate type="el" backwards="0">
                                    <p:tmAbs val="0"/>
                                  </p:iterate>
                                  <p:childTnLst>
                                    <p:set>
                                      <p:cBhvr>
                                        <p:cTn id="20" fill="hold"/>
                                        <p:tgtEl>
                                          <p:spTgt spid="195"/>
                                        </p:tgtEl>
                                        <p:attrNameLst>
                                          <p:attrName>style.visibility</p:attrName>
                                        </p:attrNameLst>
                                      </p:cBhvr>
                                      <p:to>
                                        <p:strVal val="visible"/>
                                      </p:to>
                                    </p:set>
                                    <p:anim calcmode="lin" valueType="num">
                                      <p:cBhvr>
                                        <p:cTn id="21" dur="1000" fill="hold"/>
                                        <p:tgtEl>
                                          <p:spTgt spid="195"/>
                                        </p:tgtEl>
                                        <p:attrNameLst>
                                          <p:attrName>ppt_x</p:attrName>
                                        </p:attrNameLst>
                                      </p:cBhvr>
                                      <p:tavLst>
                                        <p:tav tm="0">
                                          <p:val>
                                            <p:strVal val="#ppt_x"/>
                                          </p:val>
                                        </p:tav>
                                        <p:tav tm="100000">
                                          <p:val>
                                            <p:strVal val="#ppt_x"/>
                                          </p:val>
                                        </p:tav>
                                      </p:tavLst>
                                    </p:anim>
                                    <p:anim calcmode="lin" valueType="num">
                                      <p:cBhvr>
                                        <p:cTn id="22" dur="1000" fill="hold"/>
                                        <p:tgtEl>
                                          <p:spTgt spid="1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2"/>
      <p:bldP build="whole" bldLvl="1" animBg="1" rev="0" advAuto="0" spid="194" grpId="1"/>
      <p:bldP build="whole" bldLvl="1" animBg="1" rev="0" advAuto="0" spid="195" grpId="4"/>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roubleshooting"/>
          <p:cNvSpPr txBox="1"/>
          <p:nvPr>
            <p:ph type="title"/>
          </p:nvPr>
        </p:nvSpPr>
        <p:spPr>
          <a:prstGeom prst="rect">
            <a:avLst/>
          </a:prstGeom>
        </p:spPr>
        <p:txBody>
          <a:bodyPr/>
          <a:lstStyle/>
          <a:p>
            <a:pPr lvl="1"/>
            <a:r>
              <a:t>Troubleshooting</a:t>
            </a:r>
          </a:p>
        </p:txBody>
      </p:sp>
      <p:sp>
        <p:nvSpPr>
          <p:cNvPr id="198" name="If students have difficulty accessing their portal, contact Mt. SAC’s Help Desk and request assistance.  (909-274-4357)…"/>
          <p:cNvSpPr txBox="1"/>
          <p:nvPr>
            <p:ph type="body" idx="1"/>
          </p:nvPr>
        </p:nvSpPr>
        <p:spPr>
          <a:prstGeom prst="rect">
            <a:avLst/>
          </a:prstGeom>
        </p:spPr>
        <p:txBody>
          <a:bodyPr/>
          <a:lstStyle/>
          <a:p>
            <a:pPr/>
            <a:r>
              <a:t>If students have difficulty accessing their portal, contact Mt. SAC’s Help Desk and request assistance.  (909-274-4357)</a:t>
            </a:r>
          </a:p>
          <a:p>
            <a:pPr/>
            <a:r>
              <a:t>Help Desk will ask for the student’s Mt. SAC ID and will verify the username that is linked to the account.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Portfolio Exams in Canvas"/>
          <p:cNvSpPr txBox="1"/>
          <p:nvPr>
            <p:ph type="title"/>
          </p:nvPr>
        </p:nvSpPr>
        <p:spPr>
          <a:xfrm>
            <a:off x="1778000" y="1558877"/>
            <a:ext cx="20828000" cy="2912488"/>
          </a:xfrm>
          <a:prstGeom prst="rect">
            <a:avLst/>
          </a:prstGeom>
          <a:solidFill>
            <a:srgbClr val="97BC8B"/>
          </a:solidFill>
        </p:spPr>
        <p:txBody>
          <a:bodyPr/>
          <a:lstStyle/>
          <a:p>
            <a:pPr/>
            <a:r>
              <a:t>Portfolio Exams in Canvas</a:t>
            </a:r>
          </a:p>
        </p:txBody>
      </p:sp>
      <p:sp>
        <p:nvSpPr>
          <p:cNvPr id="201" name="ARCH 141 &amp; 147"/>
          <p:cNvSpPr txBox="1"/>
          <p:nvPr/>
        </p:nvSpPr>
        <p:spPr>
          <a:xfrm>
            <a:off x="10057468" y="6466238"/>
            <a:ext cx="4539997" cy="7835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ARCH 141 &amp; 147</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Screenshot 2023-02-09 at 8.52.09 AM.png" descr="Screenshot 2023-02-09 at 8.52.09 AM.png"/>
          <p:cNvPicPr>
            <a:picLocks noChangeAspect="1"/>
          </p:cNvPicPr>
          <p:nvPr/>
        </p:nvPicPr>
        <p:blipFill>
          <a:blip r:embed="rId2">
            <a:extLst/>
          </a:blip>
          <a:stretch>
            <a:fillRect/>
          </a:stretch>
        </p:blipFill>
        <p:spPr>
          <a:xfrm>
            <a:off x="3536950" y="1651000"/>
            <a:ext cx="17310100" cy="10414000"/>
          </a:xfrm>
          <a:prstGeom prst="rect">
            <a:avLst/>
          </a:prstGeom>
          <a:ln w="12700">
            <a:miter lim="400000"/>
          </a:ln>
        </p:spPr>
      </p:pic>
      <p:sp>
        <p:nvSpPr>
          <p:cNvPr id="204" name="Oval"/>
          <p:cNvSpPr/>
          <p:nvPr/>
        </p:nvSpPr>
        <p:spPr>
          <a:xfrm>
            <a:off x="3598333" y="3118732"/>
            <a:ext cx="1270001" cy="686677"/>
          </a:xfrm>
          <a:prstGeom prst="ellipse">
            <a:avLst/>
          </a:prstGeom>
          <a:ln w="381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0000 0.374074" origin="layout" pathEditMode="relative">
                                      <p:cBhvr>
                                        <p:cTn id="6" dur="1000" fill="hold"/>
                                        <p:tgtEl>
                                          <p:spTgt spid="204"/>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Screenshot 2023-02-08 at 3.18.22 PM.png" descr="Screenshot 2023-02-08 at 3.18.22 PM.png"/>
          <p:cNvPicPr>
            <a:picLocks noChangeAspect="1"/>
          </p:cNvPicPr>
          <p:nvPr/>
        </p:nvPicPr>
        <p:blipFill>
          <a:blip r:embed="rId2">
            <a:extLst/>
          </a:blip>
          <a:stretch>
            <a:fillRect/>
          </a:stretch>
        </p:blipFill>
        <p:spPr>
          <a:xfrm>
            <a:off x="4495800" y="984250"/>
            <a:ext cx="15392400" cy="11747500"/>
          </a:xfrm>
          <a:prstGeom prst="rect">
            <a:avLst/>
          </a:prstGeom>
          <a:ln w="12700">
            <a:miter lim="400000"/>
          </a:ln>
        </p:spPr>
      </p:pic>
      <p:sp>
        <p:nvSpPr>
          <p:cNvPr id="207" name="Oval"/>
          <p:cNvSpPr/>
          <p:nvPr/>
        </p:nvSpPr>
        <p:spPr>
          <a:xfrm>
            <a:off x="8441266" y="2176354"/>
            <a:ext cx="2463099" cy="683188"/>
          </a:xfrm>
          <a:prstGeom prst="ellipse">
            <a:avLst/>
          </a:prstGeom>
          <a:ln w="381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08" name="Oval"/>
          <p:cNvSpPr/>
          <p:nvPr/>
        </p:nvSpPr>
        <p:spPr>
          <a:xfrm>
            <a:off x="8144933" y="8186871"/>
            <a:ext cx="5626690" cy="2903403"/>
          </a:xfrm>
          <a:prstGeom prst="ellipse">
            <a:avLst/>
          </a:prstGeom>
          <a:ln w="381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Written Exams in Canvas"/>
          <p:cNvSpPr txBox="1"/>
          <p:nvPr>
            <p:ph type="title"/>
          </p:nvPr>
        </p:nvSpPr>
        <p:spPr>
          <a:xfrm>
            <a:off x="1778000" y="1583818"/>
            <a:ext cx="20828000" cy="3311750"/>
          </a:xfrm>
          <a:prstGeom prst="rect">
            <a:avLst/>
          </a:prstGeom>
          <a:solidFill>
            <a:srgbClr val="97BC8B"/>
          </a:solidFill>
        </p:spPr>
        <p:txBody>
          <a:bodyPr/>
          <a:lstStyle/>
          <a:p>
            <a:pPr/>
            <a:r>
              <a:t>Written Exams in Canvas</a:t>
            </a:r>
          </a:p>
        </p:txBody>
      </p:sp>
      <p:graphicFrame>
        <p:nvGraphicFramePr>
          <p:cNvPr id="211" name="Table 1"/>
          <p:cNvGraphicFramePr/>
          <p:nvPr/>
        </p:nvGraphicFramePr>
        <p:xfrm>
          <a:off x="7056556" y="5367866"/>
          <a:ext cx="20433719" cy="5934857"/>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3419171"/>
                <a:gridCol w="3423938"/>
                <a:gridCol w="3427778"/>
              </a:tblGrid>
              <a:tr h="1021112">
                <a:tc>
                  <a:txBody>
                    <a:bodyPr/>
                    <a:lstStyle/>
                    <a:p>
                      <a:pPr defTabSz="914400">
                        <a:defRPr sz="1800"/>
                      </a:pPr>
                      <a:r>
                        <a:rPr sz="3200">
                          <a:sym typeface="Helvetica Neue"/>
                        </a:rPr>
                        <a:t>ADJU 1 &amp; 50</a:t>
                      </a:r>
                    </a:p>
                  </a:txBody>
                  <a:tcPr marL="50800" marR="50800" marT="50800" marB="50800" anchor="ctr" anchorCtr="0" horzOverflow="overflow">
                    <a:lnL w="12700">
                      <a:miter lim="400000"/>
                    </a:lnL>
                    <a:lnR w="0">
                      <a:miter lim="400000"/>
                    </a:lnR>
                    <a:lnT w="12700">
                      <a:miter lim="400000"/>
                    </a:lnT>
                    <a:lnB w="0">
                      <a:miter lim="400000"/>
                    </a:lnB>
                    <a:noFill/>
                  </a:tcPr>
                </a:tc>
                <a:tc>
                  <a:txBody>
                    <a:bodyPr/>
                    <a:lstStyle/>
                    <a:p>
                      <a:pPr defTabSz="914400">
                        <a:defRPr sz="3200">
                          <a:sym typeface="Helvetica Neue"/>
                        </a:defRPr>
                      </a:pPr>
                      <a:r>
                        <a:t>CNET</a:t>
                      </a:r>
                      <a:r>
                        <a:rPr>
                          <a:solidFill>
                            <a:srgbClr val="0433FF"/>
                          </a:solidFill>
                        </a:rPr>
                        <a:t>*</a:t>
                      </a:r>
                    </a:p>
                  </a:txBody>
                  <a:tcPr marL="50800" marR="50800" marT="50800" marB="50800" anchor="ctr" anchorCtr="0" horzOverflow="overflow">
                    <a:lnL w="0">
                      <a:miter lim="400000"/>
                    </a:lnL>
                    <a:lnR w="0">
                      <a:miter lim="400000"/>
                    </a:lnR>
                    <a:lnT w="12700">
                      <a:miter lim="400000"/>
                    </a:lnT>
                    <a:lnB w="0">
                      <a:miter lim="400000"/>
                    </a:lnB>
                    <a:noFill/>
                  </a:tcPr>
                </a:tc>
                <a:tc>
                  <a:txBody>
                    <a:bodyPr/>
                    <a:lstStyle/>
                    <a:p>
                      <a:pPr defTabSz="914400">
                        <a:defRPr sz="1800"/>
                      </a:pPr>
                      <a:r>
                        <a:rPr sz="3200">
                          <a:sym typeface="Helvetica Neue"/>
                        </a:rPr>
                        <a:t>MUSA</a:t>
                      </a:r>
                    </a:p>
                  </a:txBody>
                  <a:tcPr marL="50800" marR="50800" marT="50800" marB="50800" anchor="ctr" anchorCtr="0" horzOverflow="overflow">
                    <a:lnL w="0">
                      <a:miter lim="400000"/>
                    </a:lnL>
                    <a:lnR w="12700">
                      <a:miter lim="400000"/>
                    </a:lnR>
                    <a:lnT w="12700">
                      <a:miter lim="400000"/>
                    </a:lnT>
                    <a:lnB w="0">
                      <a:miter lim="400000"/>
                    </a:lnB>
                    <a:noFill/>
                  </a:tcPr>
                </a:tc>
              </a:tr>
              <a:tr h="1025002">
                <a:tc>
                  <a:txBody>
                    <a:bodyPr/>
                    <a:lstStyle/>
                    <a:p>
                      <a:pPr defTabSz="914400">
                        <a:defRPr sz="3200">
                          <a:sym typeface="Helvetica Neue"/>
                        </a:defRPr>
                      </a:pPr>
                      <a:r>
                        <a:t>AERO</a:t>
                      </a:r>
                      <a:r>
                        <a:rPr>
                          <a:solidFill>
                            <a:srgbClr val="0433FF"/>
                          </a:solidFill>
                        </a:rPr>
                        <a:t>*</a:t>
                      </a:r>
                    </a:p>
                  </a:txBody>
                  <a:tcPr marL="50800" marR="50800" marT="50800" marB="50800" anchor="ctr" anchorCtr="0" horzOverflow="overflow">
                    <a:lnL w="12700">
                      <a:miter lim="400000"/>
                    </a:lnL>
                    <a:lnR w="0">
                      <a:miter lim="400000"/>
                    </a:lnR>
                    <a:lnT w="0">
                      <a:miter lim="400000"/>
                    </a:lnT>
                    <a:lnB w="0">
                      <a:miter lim="400000"/>
                    </a:lnB>
                    <a:noFill/>
                  </a:tcPr>
                </a:tc>
                <a:tc>
                  <a:txBody>
                    <a:bodyPr/>
                    <a:lstStyle/>
                    <a:p>
                      <a:pPr defTabSz="914400">
                        <a:defRPr sz="1800"/>
                      </a:pPr>
                      <a:r>
                        <a:rPr sz="3200">
                          <a:sym typeface="Helvetica Neue"/>
                        </a:rPr>
                        <a:t>ENGR</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defTabSz="914400">
                        <a:defRPr sz="1800"/>
                      </a:pPr>
                      <a:r>
                        <a:rPr sz="3200">
                          <a:sym typeface="Helvetica Neue"/>
                        </a:rPr>
                        <a:t>PHOT 9</a:t>
                      </a:r>
                    </a:p>
                  </a:txBody>
                  <a:tcPr marL="50800" marR="50800" marT="50800" marB="50800" anchor="ctr" anchorCtr="0" horzOverflow="overflow">
                    <a:lnL w="0">
                      <a:miter lim="400000"/>
                    </a:lnL>
                    <a:lnR w="12700">
                      <a:miter lim="400000"/>
                    </a:lnR>
                    <a:lnT w="0">
                      <a:miter lim="400000"/>
                    </a:lnT>
                    <a:lnB w="0">
                      <a:miter lim="400000"/>
                    </a:lnB>
                    <a:noFill/>
                  </a:tcPr>
                </a:tc>
              </a:tr>
              <a:tr h="1024089">
                <a:tc>
                  <a:txBody>
                    <a:bodyPr/>
                    <a:lstStyle/>
                    <a:p>
                      <a:pPr defTabSz="914400">
                        <a:defRPr sz="1800"/>
                      </a:pPr>
                      <a:r>
                        <a:rPr sz="3200">
                          <a:sym typeface="Helvetica Neue"/>
                        </a:rPr>
                        <a:t>ASCI 1</a:t>
                      </a:r>
                    </a:p>
                  </a:txBody>
                  <a:tcPr marL="50800" marR="50800" marT="50800" marB="50800" anchor="ctr" anchorCtr="0" horzOverflow="overflow">
                    <a:lnL w="12700">
                      <a:miter lim="400000"/>
                    </a:lnL>
                    <a:lnR w="0">
                      <a:miter lim="400000"/>
                    </a:lnR>
                    <a:lnT w="0">
                      <a:miter lim="400000"/>
                    </a:lnT>
                    <a:lnB w="0">
                      <a:miter lim="400000"/>
                    </a:lnB>
                    <a:noFill/>
                  </a:tcPr>
                </a:tc>
                <a:tc>
                  <a:txBody>
                    <a:bodyPr/>
                    <a:lstStyle/>
                    <a:p>
                      <a:pPr defTabSz="914400">
                        <a:defRPr sz="1800"/>
                      </a:pPr>
                      <a:r>
                        <a:rPr sz="3200">
                          <a:sym typeface="Helvetica Neue"/>
                        </a:rPr>
                        <a:t>MEDI</a:t>
                      </a:r>
                    </a:p>
                  </a:txBody>
                  <a:tcPr marL="50800" marR="50800" marT="50800" marB="50800" anchor="ctr" anchorCtr="0" horzOverflow="overflow">
                    <a:lnL w="0">
                      <a:miter lim="400000"/>
                    </a:lnL>
                    <a:lnR w="0">
                      <a:miter lim="400000"/>
                    </a:lnR>
                    <a:lnT w="0">
                      <a:miter lim="400000"/>
                    </a:lnT>
                    <a:lnB w="0">
                      <a:miter lim="400000"/>
                    </a:lnB>
                    <a:noFill/>
                  </a:tcPr>
                </a:tc>
                <a:tc>
                  <a:txBody>
                    <a:bodyPr/>
                    <a:lstStyle/>
                    <a:p>
                      <a:pPr defTabSz="914400">
                        <a:defRPr sz="3200">
                          <a:sym typeface="Helvetica Neue"/>
                        </a:defRPr>
                      </a:pPr>
                    </a:p>
                  </a:txBody>
                  <a:tcPr marL="50800" marR="50800" marT="50800" marB="50800" anchor="ctr" anchorCtr="0" horzOverflow="overflow">
                    <a:lnL w="0">
                      <a:miter lim="400000"/>
                    </a:lnL>
                    <a:lnR w="12700">
                      <a:miter lim="400000"/>
                    </a:lnR>
                    <a:lnT w="0">
                      <a:miter lim="400000"/>
                    </a:lnT>
                    <a:lnB w="0">
                      <a:miter lim="400000"/>
                    </a:lnB>
                    <a:noFill/>
                  </a:tcPr>
                </a:tc>
              </a:tr>
              <a:tr h="1017290">
                <a:tc>
                  <a:txBody>
                    <a:bodyPr/>
                    <a:lstStyle/>
                    <a:p>
                      <a:pPr defTabSz="914400">
                        <a:defRPr sz="1800"/>
                      </a:pPr>
                      <a:r>
                        <a:rPr sz="3200">
                          <a:sym typeface="Helvetica Neue"/>
                        </a:rPr>
                        <a:t>CIS</a:t>
                      </a:r>
                    </a:p>
                  </a:txBody>
                  <a:tcPr marL="50800" marR="50800" marT="50800" marB="50800" anchor="ctr" anchorCtr="0" horzOverflow="overflow">
                    <a:lnL w="12700">
                      <a:miter lim="400000"/>
                    </a:lnL>
                    <a:lnR w="0">
                      <a:miter lim="400000"/>
                    </a:lnR>
                    <a:lnT w="0">
                      <a:miter lim="400000"/>
                    </a:lnT>
                    <a:lnB w="12700">
                      <a:miter lim="400000"/>
                    </a:lnB>
                    <a:noFill/>
                  </a:tcPr>
                </a:tc>
                <a:tc>
                  <a:txBody>
                    <a:bodyPr/>
                    <a:lstStyle/>
                    <a:p>
                      <a:pPr defTabSz="914400">
                        <a:defRPr sz="1800"/>
                      </a:pPr>
                      <a:r>
                        <a:rPr sz="3200">
                          <a:sym typeface="Helvetica Neue"/>
                        </a:rPr>
                        <a:t>MFG</a:t>
                      </a:r>
                    </a:p>
                  </a:txBody>
                  <a:tcPr marL="50800" marR="50800" marT="50800" marB="50800" anchor="ctr" anchorCtr="0" horzOverflow="overflow">
                    <a:lnL w="0">
                      <a:miter lim="400000"/>
                    </a:lnL>
                    <a:lnR w="0">
                      <a:miter lim="400000"/>
                    </a:lnR>
                    <a:lnT w="0">
                      <a:miter lim="400000"/>
                    </a:lnT>
                    <a:lnB w="12700">
                      <a:miter lim="400000"/>
                    </a:lnB>
                    <a:noFill/>
                  </a:tcPr>
                </a:tc>
                <a:tc>
                  <a:txBody>
                    <a:bodyPr/>
                    <a:lstStyle/>
                    <a:p>
                      <a:pPr defTabSz="914400">
                        <a:defRPr sz="3200">
                          <a:sym typeface="Helvetica Neue"/>
                        </a:defRPr>
                      </a:pPr>
                    </a:p>
                  </a:txBody>
                  <a:tcPr marL="50800" marR="50800" marT="50800" marB="50800" anchor="ctr" anchorCtr="0" horzOverflow="overflow">
                    <a:lnL w="0">
                      <a:miter lim="400000"/>
                    </a:lnL>
                    <a:lnR w="12700">
                      <a:miter lim="400000"/>
                    </a:lnR>
                    <a:lnT w="0">
                      <a:miter lim="400000"/>
                    </a:lnT>
                    <a:lnB w="12700">
                      <a:miter lim="400000"/>
                    </a:lnB>
                    <a:noFill/>
                  </a:tcPr>
                </a:tc>
              </a:tr>
            </a:tbl>
          </a:graphicData>
        </a:graphic>
      </p:graphicFrame>
      <p:sp>
        <p:nvSpPr>
          <p:cNvPr id="212" name="* Alternate Exam Available"/>
          <p:cNvSpPr txBox="1"/>
          <p:nvPr/>
        </p:nvSpPr>
        <p:spPr>
          <a:xfrm>
            <a:off x="9740455" y="10286175"/>
            <a:ext cx="4903090"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433FF"/>
                </a:solidFill>
              </a:defRPr>
            </a:lvl1pPr>
          </a:lstStyle>
          <a:p>
            <a:pPr/>
            <a:r>
              <a:t>* Alternate Exam Available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Today’s Topics"/>
          <p:cNvSpPr txBox="1"/>
          <p:nvPr>
            <p:ph type="title"/>
          </p:nvPr>
        </p:nvSpPr>
        <p:spPr>
          <a:prstGeom prst="rect">
            <a:avLst/>
          </a:prstGeom>
        </p:spPr>
        <p:txBody>
          <a:bodyPr/>
          <a:lstStyle/>
          <a:p>
            <a:pPr/>
            <a:r>
              <a:t>Today’s Topics</a:t>
            </a:r>
          </a:p>
        </p:txBody>
      </p:sp>
      <p:sp>
        <p:nvSpPr>
          <p:cNvPr id="135" name="Mt. SAC Account Claim (Portal) REQUIRED for all students…"/>
          <p:cNvSpPr txBox="1"/>
          <p:nvPr>
            <p:ph type="body" idx="1"/>
          </p:nvPr>
        </p:nvSpPr>
        <p:spPr>
          <a:xfrm>
            <a:off x="1689100" y="3098800"/>
            <a:ext cx="21005800" cy="9296400"/>
          </a:xfrm>
          <a:prstGeom prst="rect">
            <a:avLst/>
          </a:prstGeom>
        </p:spPr>
        <p:txBody>
          <a:bodyPr/>
          <a:lstStyle/>
          <a:p>
            <a:pPr/>
            <a:r>
              <a:t>Mt. SAC Account Claim (Portal) REQUIRED for all students</a:t>
            </a:r>
          </a:p>
          <a:p>
            <a:pPr/>
            <a:r>
              <a:t>Accessing Canvas for Exams</a:t>
            </a:r>
          </a:p>
          <a:p>
            <a:pPr/>
            <a:r>
              <a:t>Exam Types (Portfolio, Written, Combination formats)</a:t>
            </a:r>
          </a:p>
          <a:p>
            <a:pPr/>
            <a:r>
              <a:t>Adding Honorlock Extension</a:t>
            </a:r>
          </a:p>
          <a:p>
            <a:pPr/>
            <a:r>
              <a:t>Exam Scheduling &amp; Results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Screenshot 2023-02-09 at 2.46.12 PM.png" descr="Screenshot 2023-02-09 at 2.46.12 PM.png"/>
          <p:cNvPicPr>
            <a:picLocks noChangeAspect="1"/>
          </p:cNvPicPr>
          <p:nvPr/>
        </p:nvPicPr>
        <p:blipFill>
          <a:blip r:embed="rId2">
            <a:extLst/>
          </a:blip>
          <a:stretch>
            <a:fillRect/>
          </a:stretch>
        </p:blipFill>
        <p:spPr>
          <a:xfrm>
            <a:off x="1943239" y="2062776"/>
            <a:ext cx="20497522" cy="9590448"/>
          </a:xfrm>
          <a:prstGeom prst="rect">
            <a:avLst/>
          </a:prstGeom>
          <a:ln w="12700">
            <a:miter lim="400000"/>
          </a:ln>
        </p:spPr>
      </p:pic>
      <p:sp>
        <p:nvSpPr>
          <p:cNvPr id="215" name="Oval"/>
          <p:cNvSpPr/>
          <p:nvPr/>
        </p:nvSpPr>
        <p:spPr>
          <a:xfrm>
            <a:off x="1952977" y="9832769"/>
            <a:ext cx="1798790" cy="810689"/>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16" name="Line"/>
          <p:cNvSpPr/>
          <p:nvPr/>
        </p:nvSpPr>
        <p:spPr>
          <a:xfrm flipV="1">
            <a:off x="4181327" y="8088488"/>
            <a:ext cx="1389740" cy="585112"/>
          </a:xfrm>
          <a:prstGeom prst="line">
            <a:avLst/>
          </a:prstGeom>
          <a:ln w="127000">
            <a:solidFill>
              <a:schemeClr val="accent4">
                <a:hueOff val="-1081314"/>
                <a:satOff val="4338"/>
                <a:lumOff val="-8931"/>
              </a:schemeClr>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path" nodeType="clickEffect" presetSubtype="0" presetID="-1" grpId="2" accel="50000" decel="50000" fill="hold">
                                  <p:stCondLst>
                                    <p:cond delay="0"/>
                                  </p:stCondLst>
                                  <p:childTnLst>
                                    <p:animMotion path="M 0.000000 0.000000 L 0.000226 -0.135516" origin="layout" pathEditMode="relative">
                                      <p:cBhvr>
                                        <p:cTn id="10" dur="1000" fill="hold"/>
                                        <p:tgtEl>
                                          <p:spTgt spid="216"/>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Combination Exams in Canvas"/>
          <p:cNvSpPr txBox="1"/>
          <p:nvPr>
            <p:ph type="title"/>
          </p:nvPr>
        </p:nvSpPr>
        <p:spPr>
          <a:xfrm>
            <a:off x="1778000" y="1499836"/>
            <a:ext cx="20828000" cy="3307910"/>
          </a:xfrm>
          <a:prstGeom prst="rect">
            <a:avLst/>
          </a:prstGeom>
          <a:solidFill>
            <a:srgbClr val="97BC8B"/>
          </a:solidFill>
        </p:spPr>
        <p:txBody>
          <a:bodyPr/>
          <a:lstStyle/>
          <a:p>
            <a:pPr/>
            <a:r>
              <a:t>Combination Exams in Canvas</a:t>
            </a:r>
          </a:p>
        </p:txBody>
      </p:sp>
      <p:graphicFrame>
        <p:nvGraphicFramePr>
          <p:cNvPr id="219" name="Table 1"/>
          <p:cNvGraphicFramePr/>
          <p:nvPr/>
        </p:nvGraphicFramePr>
        <p:xfrm>
          <a:off x="8628818" y="5652271"/>
          <a:ext cx="21005801" cy="10160001"/>
        </p:xfrm>
        <a:graphic xmlns:a="http://schemas.openxmlformats.org/drawingml/2006/main">
          <a:graphicData uri="http://schemas.openxmlformats.org/drawingml/2006/table">
            <a:tbl>
              <a:tblPr firstCol="0" firstRow="0" lastCol="0" lastRow="0" bandCol="0" bandRow="0" rtl="0">
                <a:tableStyleId>{C7B018BB-80A7-4F77-B60F-C8B233D01FF8}</a:tableStyleId>
              </a:tblPr>
              <a:tblGrid>
                <a:gridCol w="3563682"/>
                <a:gridCol w="3562680"/>
              </a:tblGrid>
              <a:tr h="1021214">
                <a:tc>
                  <a:txBody>
                    <a:bodyPr/>
                    <a:lstStyle/>
                    <a:p>
                      <a:pPr defTabSz="914400">
                        <a:defRPr sz="4500">
                          <a:sym typeface="Helvetica Neue"/>
                        </a:defRPr>
                      </a:pPr>
                      <a:r>
                        <a:t>ANIM</a:t>
                      </a:r>
                      <a:r>
                        <a:rPr>
                          <a:solidFill>
                            <a:srgbClr val="0433FF"/>
                          </a:solidFill>
                        </a:rPr>
                        <a:t>*</a:t>
                      </a:r>
                    </a:p>
                  </a:txBody>
                  <a:tcPr marL="50800" marR="50800" marT="50800" marB="50800" anchor="ctr" anchorCtr="0" horzOverflow="overflow">
                    <a:lnL w="12700">
                      <a:miter lim="400000"/>
                    </a:lnL>
                    <a:lnR w="0">
                      <a:miter lim="400000"/>
                    </a:lnR>
                    <a:lnT w="12700">
                      <a:miter lim="400000"/>
                    </a:lnT>
                    <a:lnB w="0">
                      <a:miter lim="400000"/>
                    </a:lnB>
                    <a:noFill/>
                  </a:tcPr>
                </a:tc>
                <a:tc>
                  <a:txBody>
                    <a:bodyPr/>
                    <a:lstStyle/>
                    <a:p>
                      <a:pPr defTabSz="914400">
                        <a:defRPr sz="1800"/>
                      </a:pPr>
                      <a:r>
                        <a:rPr sz="4500">
                          <a:sym typeface="Helvetica Neue"/>
                        </a:rPr>
                        <a:t>PHOT 10</a:t>
                      </a:r>
                    </a:p>
                  </a:txBody>
                  <a:tcPr marL="50800" marR="50800" marT="50800" marB="50800" anchor="ctr" anchorCtr="0" horzOverflow="overflow">
                    <a:lnL w="0">
                      <a:miter lim="400000"/>
                    </a:lnL>
                    <a:lnR w="12700">
                      <a:miter lim="400000"/>
                    </a:lnR>
                    <a:lnT w="12700">
                      <a:miter lim="400000"/>
                    </a:lnT>
                    <a:lnB w="0">
                      <a:miter lim="400000"/>
                    </a:lnB>
                    <a:noFill/>
                  </a:tcPr>
                </a:tc>
              </a:tr>
              <a:tr h="1026957">
                <a:tc>
                  <a:txBody>
                    <a:bodyPr/>
                    <a:lstStyle/>
                    <a:p>
                      <a:pPr defTabSz="914400">
                        <a:defRPr sz="1800"/>
                      </a:pPr>
                      <a:r>
                        <a:rPr sz="4500">
                          <a:sym typeface="Helvetica Neue"/>
                        </a:rPr>
                        <a:t>KIN 19</a:t>
                      </a:r>
                    </a:p>
                  </a:txBody>
                  <a:tcPr marL="50800" marR="50800" marT="50800" marB="50800" anchor="ctr" anchorCtr="0" horzOverflow="overflow">
                    <a:lnL w="12700">
                      <a:miter lim="400000"/>
                    </a:lnL>
                    <a:lnR w="0">
                      <a:miter lim="400000"/>
                    </a:lnR>
                    <a:lnT w="0">
                      <a:miter lim="400000"/>
                    </a:lnT>
                    <a:lnB w="12700">
                      <a:miter lim="400000"/>
                    </a:lnB>
                    <a:noFill/>
                  </a:tcPr>
                </a:tc>
                <a:tc>
                  <a:txBody>
                    <a:bodyPr/>
                    <a:lstStyle/>
                    <a:p>
                      <a:pPr defTabSz="914400">
                        <a:defRPr sz="1800"/>
                      </a:pPr>
                      <a:r>
                        <a:rPr sz="4500">
                          <a:sym typeface="Helvetica Neue"/>
                        </a:rPr>
                        <a:t>THTR</a:t>
                      </a:r>
                    </a:p>
                  </a:txBody>
                  <a:tcPr marL="50800" marR="50800" marT="50800" marB="50800" anchor="ctr" anchorCtr="0" horzOverflow="overflow">
                    <a:lnL w="0">
                      <a:miter lim="400000"/>
                    </a:lnL>
                    <a:lnR w="12700">
                      <a:miter lim="400000"/>
                    </a:lnR>
                    <a:lnT w="0">
                      <a:miter lim="400000"/>
                    </a:lnT>
                    <a:lnB w="12700">
                      <a:miter lim="400000"/>
                    </a:lnB>
                    <a:noFill/>
                  </a:tcPr>
                </a:tc>
              </a:tr>
            </a:tbl>
          </a:graphicData>
        </a:graphic>
      </p:graphicFrame>
      <p:sp>
        <p:nvSpPr>
          <p:cNvPr id="220" name="*This exam may switch to in-person instead of Canvas"/>
          <p:cNvSpPr txBox="1"/>
          <p:nvPr/>
        </p:nvSpPr>
        <p:spPr>
          <a:xfrm>
            <a:off x="7207376" y="8999242"/>
            <a:ext cx="996924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433FF"/>
                </a:solidFill>
              </a:defRPr>
            </a:lvl1pPr>
          </a:lstStyle>
          <a:p>
            <a:pPr/>
            <a:r>
              <a:t>*This exam may switch to in-person instead of Canvas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Screenshot 2023-02-09 at 3.18.36 PM.png" descr="Screenshot 2023-02-09 at 3.18.36 PM.png"/>
          <p:cNvPicPr>
            <a:picLocks noChangeAspect="1"/>
          </p:cNvPicPr>
          <p:nvPr/>
        </p:nvPicPr>
        <p:blipFill>
          <a:blip r:embed="rId2">
            <a:extLst/>
          </a:blip>
          <a:stretch>
            <a:fillRect/>
          </a:stretch>
        </p:blipFill>
        <p:spPr>
          <a:xfrm>
            <a:off x="1227163" y="1499546"/>
            <a:ext cx="21929674" cy="10716908"/>
          </a:xfrm>
          <a:prstGeom prst="rect">
            <a:avLst/>
          </a:prstGeom>
          <a:ln w="12700">
            <a:miter lim="400000"/>
          </a:ln>
        </p:spPr>
      </p:pic>
      <p:sp>
        <p:nvSpPr>
          <p:cNvPr id="223" name="Line"/>
          <p:cNvSpPr/>
          <p:nvPr/>
        </p:nvSpPr>
        <p:spPr>
          <a:xfrm>
            <a:off x="5538156" y="5705216"/>
            <a:ext cx="1" cy="1880758"/>
          </a:xfrm>
          <a:prstGeom prst="line">
            <a:avLst/>
          </a:prstGeom>
          <a:ln w="63500">
            <a:solidFill>
              <a:schemeClr val="accent4">
                <a:hueOff val="-1081314"/>
                <a:satOff val="4338"/>
                <a:lumOff val="-8931"/>
              </a:schemeClr>
            </a:solidFill>
            <a:miter lim="400000"/>
            <a:tailEnd type="triangle"/>
          </a:ln>
        </p:spPr>
        <p:txBody>
          <a:bodyPr lIns="50800" tIns="50800" rIns="50800" bIns="50800" anchor="ctr"/>
          <a:lstStyle/>
          <a:p>
            <a:pPr/>
          </a:p>
        </p:txBody>
      </p:sp>
      <p:sp>
        <p:nvSpPr>
          <p:cNvPr id="224" name="1"/>
          <p:cNvSpPr txBox="1"/>
          <p:nvPr/>
        </p:nvSpPr>
        <p:spPr>
          <a:xfrm>
            <a:off x="5181507" y="5080352"/>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4">
                    <a:hueOff val="-1081314"/>
                    <a:satOff val="4338"/>
                    <a:lumOff val="-8931"/>
                  </a:schemeClr>
                </a:solidFill>
              </a:defRPr>
            </a:lvl1pPr>
          </a:lstStyle>
          <a:p>
            <a:pPr/>
            <a:r>
              <a:t>1</a:t>
            </a:r>
          </a:p>
        </p:txBody>
      </p:sp>
      <p:sp>
        <p:nvSpPr>
          <p:cNvPr id="225" name="2"/>
          <p:cNvSpPr txBox="1"/>
          <p:nvPr/>
        </p:nvSpPr>
        <p:spPr>
          <a:xfrm>
            <a:off x="5057910" y="7199165"/>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4">
                    <a:hueOff val="-1081314"/>
                    <a:satOff val="4338"/>
                    <a:lumOff val="-8931"/>
                  </a:schemeClr>
                </a:solidFill>
              </a:defRPr>
            </a:lvl1pPr>
          </a:lstStyle>
          <a:p>
            <a:pPr/>
            <a:r>
              <a:t>2</a:t>
            </a:r>
          </a:p>
        </p:txBody>
      </p:sp>
      <p:sp>
        <p:nvSpPr>
          <p:cNvPr id="226" name="Oval"/>
          <p:cNvSpPr/>
          <p:nvPr/>
        </p:nvSpPr>
        <p:spPr>
          <a:xfrm>
            <a:off x="1372446" y="10414644"/>
            <a:ext cx="1556352" cy="748457"/>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Adding Honorlock Extension"/>
          <p:cNvSpPr txBox="1"/>
          <p:nvPr>
            <p:ph type="title"/>
          </p:nvPr>
        </p:nvSpPr>
        <p:spPr>
          <a:prstGeom prst="rect">
            <a:avLst/>
          </a:prstGeom>
          <a:solidFill>
            <a:srgbClr val="97BC8B"/>
          </a:solidFill>
        </p:spPr>
        <p:txBody>
          <a:bodyPr/>
          <a:lstStyle/>
          <a:p>
            <a:pPr/>
            <a:r>
              <a:t>Adding Honorlock Extension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2" name="2.png" descr="2.png"/>
          <p:cNvPicPr>
            <a:picLocks noChangeAspect="1"/>
          </p:cNvPicPr>
          <p:nvPr/>
        </p:nvPicPr>
        <p:blipFill>
          <a:blip r:embed="rId3">
            <a:extLst/>
          </a:blip>
          <a:stretch>
            <a:fillRect/>
          </a:stretch>
        </p:blipFill>
        <p:spPr>
          <a:xfrm>
            <a:off x="4688063" y="2826782"/>
            <a:ext cx="15007874" cy="6493902"/>
          </a:xfrm>
          <a:prstGeom prst="rect">
            <a:avLst/>
          </a:prstGeom>
          <a:ln w="63500">
            <a:solidFill>
              <a:srgbClr val="000000"/>
            </a:solidFill>
            <a:miter lim="400000"/>
          </a:ln>
        </p:spPr>
      </p:pic>
      <p:sp>
        <p:nvSpPr>
          <p:cNvPr id="233" name="Oval"/>
          <p:cNvSpPr/>
          <p:nvPr/>
        </p:nvSpPr>
        <p:spPr>
          <a:xfrm>
            <a:off x="16782764" y="6199772"/>
            <a:ext cx="2852011" cy="2199521"/>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3.png" descr="3.png"/>
          <p:cNvPicPr>
            <a:picLocks noChangeAspect="1"/>
          </p:cNvPicPr>
          <p:nvPr/>
        </p:nvPicPr>
        <p:blipFill>
          <a:blip r:embed="rId3">
            <a:extLst/>
          </a:blip>
          <a:stretch>
            <a:fillRect/>
          </a:stretch>
        </p:blipFill>
        <p:spPr>
          <a:xfrm>
            <a:off x="5799800" y="817489"/>
            <a:ext cx="11929208" cy="5362672"/>
          </a:xfrm>
          <a:prstGeom prst="rect">
            <a:avLst/>
          </a:prstGeom>
          <a:ln w="63500">
            <a:solidFill>
              <a:srgbClr val="000000"/>
            </a:solidFill>
            <a:miter lim="400000"/>
          </a:ln>
        </p:spPr>
      </p:pic>
      <p:pic>
        <p:nvPicPr>
          <p:cNvPr id="238" name="5.png" descr="5.png"/>
          <p:cNvPicPr>
            <a:picLocks noChangeAspect="1"/>
          </p:cNvPicPr>
          <p:nvPr/>
        </p:nvPicPr>
        <p:blipFill>
          <a:blip r:embed="rId4">
            <a:extLst/>
          </a:blip>
          <a:stretch>
            <a:fillRect/>
          </a:stretch>
        </p:blipFill>
        <p:spPr>
          <a:xfrm>
            <a:off x="5804063" y="6841773"/>
            <a:ext cx="11929207" cy="5560302"/>
          </a:xfrm>
          <a:prstGeom prst="rect">
            <a:avLst/>
          </a:prstGeom>
          <a:ln w="63500">
            <a:solidFill>
              <a:srgbClr val="000000"/>
            </a:solidFill>
            <a:miter lim="400000"/>
          </a:ln>
        </p:spPr>
      </p:pic>
      <p:sp>
        <p:nvSpPr>
          <p:cNvPr id="239" name="Oval"/>
          <p:cNvSpPr/>
          <p:nvPr/>
        </p:nvSpPr>
        <p:spPr>
          <a:xfrm>
            <a:off x="10825782" y="9571759"/>
            <a:ext cx="2179839" cy="1568181"/>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6.png" descr="6.png"/>
          <p:cNvPicPr>
            <a:picLocks noChangeAspect="1"/>
          </p:cNvPicPr>
          <p:nvPr/>
        </p:nvPicPr>
        <p:blipFill>
          <a:blip r:embed="rId3">
            <a:extLst/>
          </a:blip>
          <a:stretch>
            <a:fillRect/>
          </a:stretch>
        </p:blipFill>
        <p:spPr>
          <a:xfrm>
            <a:off x="4812529" y="2297741"/>
            <a:ext cx="14758942" cy="6950038"/>
          </a:xfrm>
          <a:prstGeom prst="rect">
            <a:avLst/>
          </a:prstGeom>
          <a:ln w="12700">
            <a:miter lim="400000"/>
          </a:ln>
        </p:spPr>
      </p:pic>
      <p:sp>
        <p:nvSpPr>
          <p:cNvPr id="244" name="Oval"/>
          <p:cNvSpPr/>
          <p:nvPr/>
        </p:nvSpPr>
        <p:spPr>
          <a:xfrm>
            <a:off x="15509704" y="3310904"/>
            <a:ext cx="2676918" cy="1924765"/>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7.png" descr="7.png"/>
          <p:cNvPicPr>
            <a:picLocks noChangeAspect="1"/>
          </p:cNvPicPr>
          <p:nvPr/>
        </p:nvPicPr>
        <p:blipFill>
          <a:blip r:embed="rId3">
            <a:extLst/>
          </a:blip>
          <a:stretch>
            <a:fillRect/>
          </a:stretch>
        </p:blipFill>
        <p:spPr>
          <a:xfrm>
            <a:off x="3911600" y="2990850"/>
            <a:ext cx="16560800" cy="7734300"/>
          </a:xfrm>
          <a:prstGeom prst="rect">
            <a:avLst/>
          </a:prstGeom>
          <a:ln w="12700">
            <a:miter lim="400000"/>
          </a:ln>
        </p:spPr>
      </p:pic>
      <p:sp>
        <p:nvSpPr>
          <p:cNvPr id="249" name="Oval"/>
          <p:cNvSpPr/>
          <p:nvPr/>
        </p:nvSpPr>
        <p:spPr>
          <a:xfrm>
            <a:off x="13340114" y="7106120"/>
            <a:ext cx="1636093" cy="1129960"/>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 name="8.png" descr="8.png"/>
          <p:cNvPicPr>
            <a:picLocks noChangeAspect="1"/>
          </p:cNvPicPr>
          <p:nvPr/>
        </p:nvPicPr>
        <p:blipFill>
          <a:blip r:embed="rId3">
            <a:extLst/>
          </a:blip>
          <a:stretch>
            <a:fillRect/>
          </a:stretch>
        </p:blipFill>
        <p:spPr>
          <a:xfrm>
            <a:off x="4728519" y="2318812"/>
            <a:ext cx="13957492" cy="7347667"/>
          </a:xfrm>
          <a:prstGeom prst="rect">
            <a:avLst/>
          </a:prstGeom>
          <a:ln w="12700">
            <a:miter lim="400000"/>
          </a:ln>
        </p:spPr>
      </p:pic>
      <p:sp>
        <p:nvSpPr>
          <p:cNvPr id="254" name="Oval"/>
          <p:cNvSpPr/>
          <p:nvPr/>
        </p:nvSpPr>
        <p:spPr>
          <a:xfrm>
            <a:off x="9333917" y="1930956"/>
            <a:ext cx="7176051" cy="1448119"/>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Screen Shot 2022-03-15 at 2.24.40 PM.png" descr="Screen Shot 2022-03-15 at 2.24.40 PM.png"/>
          <p:cNvPicPr>
            <a:picLocks noChangeAspect="1"/>
          </p:cNvPicPr>
          <p:nvPr/>
        </p:nvPicPr>
        <p:blipFill>
          <a:blip r:embed="rId3">
            <a:extLst/>
          </a:blip>
          <a:stretch>
            <a:fillRect/>
          </a:stretch>
        </p:blipFill>
        <p:spPr>
          <a:xfrm>
            <a:off x="2266370" y="1091102"/>
            <a:ext cx="17497768" cy="8008648"/>
          </a:xfrm>
          <a:prstGeom prst="rect">
            <a:avLst/>
          </a:prstGeom>
          <a:ln w="12700">
            <a:miter lim="400000"/>
          </a:ln>
        </p:spPr>
      </p:pic>
      <p:pic>
        <p:nvPicPr>
          <p:cNvPr id="259" name="9.png" descr="9.png"/>
          <p:cNvPicPr>
            <a:picLocks noChangeAspect="1"/>
          </p:cNvPicPr>
          <p:nvPr/>
        </p:nvPicPr>
        <p:blipFill>
          <a:blip r:embed="rId4">
            <a:extLst/>
          </a:blip>
          <a:stretch>
            <a:fillRect/>
          </a:stretch>
        </p:blipFill>
        <p:spPr>
          <a:xfrm>
            <a:off x="12471497" y="5042461"/>
            <a:ext cx="9420061" cy="7911066"/>
          </a:xfrm>
          <a:prstGeom prst="rect">
            <a:avLst/>
          </a:prstGeom>
          <a:ln w="63500">
            <a:solidFill>
              <a:schemeClr val="accent4">
                <a:hueOff val="-1081314"/>
                <a:satOff val="4338"/>
                <a:lumOff val="-8931"/>
              </a:schemeClr>
            </a:solidFill>
            <a:miter lim="400000"/>
          </a:ln>
        </p:spPr>
      </p:pic>
      <p:sp>
        <p:nvSpPr>
          <p:cNvPr id="260" name="Oval"/>
          <p:cNvSpPr/>
          <p:nvPr/>
        </p:nvSpPr>
        <p:spPr>
          <a:xfrm>
            <a:off x="16539086" y="10990586"/>
            <a:ext cx="4305257" cy="1696970"/>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Double-click to edit"/>
          <p:cNvSpPr txBox="1"/>
          <p:nvPr>
            <p:ph type="title"/>
          </p:nvPr>
        </p:nvSpPr>
        <p:spPr>
          <a:prstGeom prst="rect">
            <a:avLst/>
          </a:prstGeom>
        </p:spPr>
        <p:txBody>
          <a:bodyPr/>
          <a:lstStyle/>
          <a:p>
            <a:pPr/>
          </a:p>
        </p:txBody>
      </p:sp>
      <p:pic>
        <p:nvPicPr>
          <p:cNvPr id="138" name="Image" descr="Image"/>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10.png" descr="10.png"/>
          <p:cNvPicPr>
            <a:picLocks noChangeAspect="1"/>
          </p:cNvPicPr>
          <p:nvPr/>
        </p:nvPicPr>
        <p:blipFill>
          <a:blip r:embed="rId3">
            <a:extLst/>
          </a:blip>
          <a:stretch>
            <a:fillRect/>
          </a:stretch>
        </p:blipFill>
        <p:spPr>
          <a:xfrm>
            <a:off x="1399967" y="2220694"/>
            <a:ext cx="8974774" cy="8665003"/>
          </a:xfrm>
          <a:prstGeom prst="rect">
            <a:avLst/>
          </a:prstGeom>
          <a:ln w="12700">
            <a:miter lim="400000"/>
          </a:ln>
        </p:spPr>
      </p:pic>
      <p:pic>
        <p:nvPicPr>
          <p:cNvPr id="265" name="11.png" descr="11.png"/>
          <p:cNvPicPr>
            <a:picLocks noChangeAspect="1"/>
          </p:cNvPicPr>
          <p:nvPr/>
        </p:nvPicPr>
        <p:blipFill>
          <a:blip r:embed="rId4">
            <a:extLst/>
          </a:blip>
          <a:stretch>
            <a:fillRect/>
          </a:stretch>
        </p:blipFill>
        <p:spPr>
          <a:xfrm>
            <a:off x="12354955" y="2034146"/>
            <a:ext cx="10230854" cy="8844831"/>
          </a:xfrm>
          <a:prstGeom prst="rect">
            <a:avLst/>
          </a:prstGeom>
          <a:ln w="12700">
            <a:miter lim="400000"/>
          </a:ln>
        </p:spPr>
      </p:pic>
      <p:sp>
        <p:nvSpPr>
          <p:cNvPr id="266" name="Oval"/>
          <p:cNvSpPr/>
          <p:nvPr/>
        </p:nvSpPr>
        <p:spPr>
          <a:xfrm>
            <a:off x="17322508" y="9868631"/>
            <a:ext cx="3810446" cy="1354245"/>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67" name="Oval"/>
          <p:cNvSpPr/>
          <p:nvPr/>
        </p:nvSpPr>
        <p:spPr>
          <a:xfrm>
            <a:off x="5747146" y="9926132"/>
            <a:ext cx="3350800" cy="1129961"/>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12.png" descr="12.png"/>
          <p:cNvPicPr>
            <a:picLocks noChangeAspect="1"/>
          </p:cNvPicPr>
          <p:nvPr/>
        </p:nvPicPr>
        <p:blipFill>
          <a:blip r:embed="rId3">
            <a:extLst/>
          </a:blip>
          <a:stretch>
            <a:fillRect/>
          </a:stretch>
        </p:blipFill>
        <p:spPr>
          <a:xfrm>
            <a:off x="5946980" y="1420609"/>
            <a:ext cx="11150587" cy="9973581"/>
          </a:xfrm>
          <a:prstGeom prst="rect">
            <a:avLst/>
          </a:prstGeom>
          <a:ln w="12700">
            <a:miter lim="400000"/>
          </a:ln>
        </p:spPr>
      </p:pic>
      <p:sp>
        <p:nvSpPr>
          <p:cNvPr id="272" name="Oval"/>
          <p:cNvSpPr/>
          <p:nvPr/>
        </p:nvSpPr>
        <p:spPr>
          <a:xfrm>
            <a:off x="14270428" y="3319582"/>
            <a:ext cx="1284964" cy="1129960"/>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
        <p:nvSpPr>
          <p:cNvPr id="273" name="Oval"/>
          <p:cNvSpPr/>
          <p:nvPr/>
        </p:nvSpPr>
        <p:spPr>
          <a:xfrm>
            <a:off x="12329940" y="10095401"/>
            <a:ext cx="2123120" cy="1238153"/>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7" name="13.png" descr="13.png"/>
          <p:cNvPicPr>
            <a:picLocks noChangeAspect="1"/>
          </p:cNvPicPr>
          <p:nvPr/>
        </p:nvPicPr>
        <p:blipFill>
          <a:blip r:embed="rId3">
            <a:extLst/>
          </a:blip>
          <a:stretch>
            <a:fillRect/>
          </a:stretch>
        </p:blipFill>
        <p:spPr>
          <a:xfrm>
            <a:off x="6646590" y="1454990"/>
            <a:ext cx="11090820" cy="9872219"/>
          </a:xfrm>
          <a:prstGeom prst="rect">
            <a:avLst/>
          </a:prstGeom>
          <a:ln w="12700">
            <a:miter lim="400000"/>
          </a:ln>
        </p:spPr>
      </p:pic>
      <p:sp>
        <p:nvSpPr>
          <p:cNvPr id="278" name="Oval"/>
          <p:cNvSpPr/>
          <p:nvPr/>
        </p:nvSpPr>
        <p:spPr>
          <a:xfrm>
            <a:off x="12360837" y="9497232"/>
            <a:ext cx="2301798" cy="1488754"/>
          </a:xfrm>
          <a:prstGeom prst="ellipse">
            <a:avLst/>
          </a:prstGeom>
          <a:ln w="63500">
            <a:solidFill>
              <a:schemeClr val="accent4">
                <a:hueOff val="-1081314"/>
                <a:satOff val="4338"/>
                <a:lumOff val="-8931"/>
              </a:schemeClr>
            </a:solidFill>
            <a:miter lim="400000"/>
          </a:ln>
        </p:spPr>
        <p:txBody>
          <a:bodyPr lIns="0" tIns="0" rIns="0" bIns="0" anchor="ctr"/>
          <a:lstStyle/>
          <a:p>
            <a:pPr>
              <a:defRPr b="0" sz="3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Troubleshooting Honorlock…"/>
          <p:cNvSpPr txBox="1"/>
          <p:nvPr>
            <p:ph type="title"/>
          </p:nvPr>
        </p:nvSpPr>
        <p:spPr>
          <a:prstGeom prst="rect">
            <a:avLst/>
          </a:prstGeom>
        </p:spPr>
        <p:txBody>
          <a:bodyPr/>
          <a:lstStyle/>
          <a:p>
            <a:pPr defTabSz="520065">
              <a:defRPr sz="7056"/>
            </a:pPr>
            <a:r>
              <a:t>Troubleshooting Honorlock </a:t>
            </a:r>
          </a:p>
          <a:p>
            <a:pPr defTabSz="520065">
              <a:defRPr sz="7056"/>
            </a:pPr>
            <a:r>
              <a:t>and/or Canvas</a:t>
            </a:r>
          </a:p>
        </p:txBody>
      </p:sp>
      <p:sp>
        <p:nvSpPr>
          <p:cNvPr id="283" name="Typically when a student has difficulty accessing an exam, the cause is the Honorlock set-up.…"/>
          <p:cNvSpPr txBox="1"/>
          <p:nvPr>
            <p:ph type="body" idx="1"/>
          </p:nvPr>
        </p:nvSpPr>
        <p:spPr>
          <a:prstGeom prst="rect">
            <a:avLst/>
          </a:prstGeom>
        </p:spPr>
        <p:txBody>
          <a:bodyPr/>
          <a:lstStyle/>
          <a:p>
            <a:pPr/>
            <a:r>
              <a:t>Typically when a student has difficulty accessing an exam, the cause is the Honorlock set-up.</a:t>
            </a:r>
          </a:p>
          <a:p>
            <a:pPr/>
            <a:r>
              <a:t>The Articulation program NEVER requires a password to access an exam. This is an indication there is a problem with Honorlock.</a:t>
            </a:r>
          </a:p>
          <a:p>
            <a:pPr/>
            <a:r>
              <a:t>Make sure your district will allow the honorlock extension.</a:t>
            </a:r>
          </a:p>
          <a:p>
            <a:pPr/>
            <a:r>
              <a:t>Please use Honorlock 24/7 chat feature to request assistance. </a:t>
            </a:r>
            <a:r>
              <a:rPr>
                <a:solidFill>
                  <a:srgbClr val="0433FF"/>
                </a:solidFill>
              </a:rPr>
              <a:t> </a:t>
            </a:r>
            <a:r>
              <a:rPr u="sng">
                <a:solidFill>
                  <a:srgbClr val="0433FF"/>
                </a:solidFill>
                <a:hlinkClick r:id="rId3" invalidUrl="" action="" tgtFrame="" tooltip="" history="1" highlightClick="0" endSnd="0"/>
              </a:rPr>
              <a:t>https://honorlock.com/support/</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Exam Scheduling &amp; Results"/>
          <p:cNvSpPr txBox="1"/>
          <p:nvPr>
            <p:ph type="title"/>
          </p:nvPr>
        </p:nvSpPr>
        <p:spPr>
          <a:prstGeom prst="rect">
            <a:avLst/>
          </a:prstGeom>
          <a:solidFill>
            <a:srgbClr val="97BC8A"/>
          </a:solidFill>
        </p:spPr>
        <p:txBody>
          <a:bodyPr/>
          <a:lstStyle/>
          <a:p>
            <a:pPr/>
            <a:r>
              <a:t>Exam Scheduling &amp; Results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Articulation Process Steps"/>
          <p:cNvSpPr txBox="1"/>
          <p:nvPr>
            <p:ph type="title"/>
          </p:nvPr>
        </p:nvSpPr>
        <p:spPr>
          <a:prstGeom prst="rect">
            <a:avLst/>
          </a:prstGeom>
        </p:spPr>
        <p:txBody>
          <a:bodyPr/>
          <a:lstStyle/>
          <a:p>
            <a:pPr/>
            <a:r>
              <a:t>Articulation Process Steps</a:t>
            </a:r>
          </a:p>
        </p:txBody>
      </p:sp>
      <p:sp>
        <p:nvSpPr>
          <p:cNvPr id="290" name="Student initiates the Student Articulation Request Form (SARF) no later than 3 weeks before the preferred exam date.…"/>
          <p:cNvSpPr txBox="1"/>
          <p:nvPr/>
        </p:nvSpPr>
        <p:spPr>
          <a:xfrm>
            <a:off x="1510885" y="3144011"/>
            <a:ext cx="21362229" cy="74279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a:buSzPct val="100000"/>
              <a:buAutoNum type="arabicPeriod" startAt="1"/>
              <a:defRPr b="0" i="1" sz="4000"/>
            </a:pPr>
            <a:r>
              <a:t> </a:t>
            </a:r>
            <a:r>
              <a:rPr b="1"/>
              <a:t>Student</a:t>
            </a:r>
            <a:r>
              <a:rPr i="0"/>
              <a:t> initiates the Student Articulation Request Form (SARF) </a:t>
            </a:r>
            <a:r>
              <a:rPr b="1" i="0" u="sng">
                <a:solidFill>
                  <a:srgbClr val="97BC8A"/>
                </a:solidFill>
              </a:rPr>
              <a:t>no later than 3 weeks before the preferred exam date</a:t>
            </a:r>
            <a:r>
              <a:rPr i="0"/>
              <a:t>.</a:t>
            </a:r>
            <a:endParaRPr i="0"/>
          </a:p>
          <a:p>
            <a:pPr algn="l">
              <a:defRPr b="0" i="1" sz="4000"/>
            </a:pPr>
            <a:endParaRPr i="0"/>
          </a:p>
          <a:p>
            <a:pPr marL="228600" indent="-228600" algn="l">
              <a:buSzPct val="100000"/>
              <a:buAutoNum type="arabicPeriod" startAt="2"/>
              <a:defRPr b="0" i="1" sz="4000"/>
            </a:pPr>
            <a:r>
              <a:rPr i="0"/>
              <a:t> Teacher receives Etrieve email with link to student form</a:t>
            </a:r>
            <a:endParaRPr i="0"/>
          </a:p>
          <a:p>
            <a:pPr algn="l">
              <a:defRPr b="0" i="1" sz="4000"/>
            </a:pPr>
            <a:endParaRPr i="0"/>
          </a:p>
          <a:p>
            <a:pPr marL="228600" indent="-228600" algn="l">
              <a:buSzPct val="100000"/>
              <a:buAutoNum type="arabicPeriod" startAt="3"/>
              <a:defRPr b="0" i="1" sz="4000"/>
            </a:pPr>
            <a:r>
              <a:rPr i="0"/>
              <a:t> Teachers completes SARF</a:t>
            </a:r>
            <a:endParaRPr i="0"/>
          </a:p>
          <a:p>
            <a:pPr algn="l">
              <a:defRPr b="0" i="1" sz="4000"/>
            </a:pPr>
            <a:endParaRPr i="0"/>
          </a:p>
          <a:p>
            <a:pPr marL="228600" indent="-228600" algn="l">
              <a:buSzPct val="100000"/>
              <a:buAutoNum type="arabicPeriod" startAt="4"/>
              <a:defRPr b="0" i="1" sz="4000"/>
            </a:pPr>
            <a:r>
              <a:rPr i="0"/>
              <a:t> Teacher submits UNOFFICIAL transcripts to Marlene Ward</a:t>
            </a:r>
            <a:endParaRPr i="0"/>
          </a:p>
          <a:p>
            <a:pPr algn="l">
              <a:defRPr b="0" i="1" sz="4000"/>
            </a:pPr>
            <a:endParaRPr i="0"/>
          </a:p>
          <a:p>
            <a:pPr marL="228600" indent="-228600" algn="l">
              <a:buSzPct val="100000"/>
              <a:buAutoNum type="arabicPeriod" startAt="5"/>
              <a:defRPr b="0" i="1" sz="4000"/>
            </a:pPr>
            <a:r>
              <a:rPr i="0"/>
              <a:t> Teacher emails Marie Tyra preferred exam date and time</a:t>
            </a:r>
            <a:endParaRPr i="0"/>
          </a:p>
          <a:p>
            <a:pPr algn="l">
              <a:defRPr b="0" i="1" sz="4000"/>
            </a:pPr>
            <a:endParaRPr i="0"/>
          </a:p>
          <a:p>
            <a:pPr marL="228600" indent="-228600" algn="l">
              <a:buSzPct val="100000"/>
              <a:buAutoNum type="arabicPeriod" startAt="6"/>
              <a:defRPr b="0" i="1" sz="4000"/>
            </a:pPr>
            <a:r>
              <a:rPr i="0"/>
              <a:t> Marie will send confirming email with exam information and steps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Exam Considerations"/>
          <p:cNvSpPr txBox="1"/>
          <p:nvPr>
            <p:ph type="title"/>
          </p:nvPr>
        </p:nvSpPr>
        <p:spPr>
          <a:prstGeom prst="rect">
            <a:avLst/>
          </a:prstGeom>
        </p:spPr>
        <p:txBody>
          <a:bodyPr/>
          <a:lstStyle/>
          <a:p>
            <a:pPr/>
            <a:r>
              <a:t>Exam Considerations</a:t>
            </a:r>
          </a:p>
        </p:txBody>
      </p:sp>
      <p:sp>
        <p:nvSpPr>
          <p:cNvPr id="293" name="When setting the exam date and time, please make sure students have an appropriate location to complete the exam, and adequate time.…"/>
          <p:cNvSpPr txBox="1"/>
          <p:nvPr>
            <p:ph type="body" idx="1"/>
          </p:nvPr>
        </p:nvSpPr>
        <p:spPr>
          <a:prstGeom prst="rect">
            <a:avLst/>
          </a:prstGeom>
        </p:spPr>
        <p:txBody>
          <a:bodyPr/>
          <a:lstStyle/>
          <a:p>
            <a:pPr/>
            <a:r>
              <a:t>When setting the exam date and time, please make sure students have an appropriate location to complete the exam, and adequate time.</a:t>
            </a:r>
          </a:p>
          <a:p>
            <a:pPr/>
            <a:r>
              <a:t>If the articulation exam has Honorlock in place, students can take the exam at home. Honorlock serves as the proctor.</a:t>
            </a:r>
          </a:p>
          <a:p>
            <a:pPr/>
            <a:r>
              <a:t>If a group of students will take the exam in a location that might cause more than one face to be captured on a student’s camera, please notify Marlene two weeks in advance of the exam. Modifications might be possible.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Exam Results"/>
          <p:cNvSpPr txBox="1"/>
          <p:nvPr>
            <p:ph type="title"/>
          </p:nvPr>
        </p:nvSpPr>
        <p:spPr>
          <a:prstGeom prst="rect">
            <a:avLst/>
          </a:prstGeom>
        </p:spPr>
        <p:txBody>
          <a:bodyPr/>
          <a:lstStyle/>
          <a:p>
            <a:pPr/>
            <a:r>
              <a:t>Exam Results</a:t>
            </a:r>
          </a:p>
        </p:txBody>
      </p:sp>
      <p:sp>
        <p:nvSpPr>
          <p:cNvPr id="296" name="Faculty MAY set the exam to show students the final score at the end of the exam.…"/>
          <p:cNvSpPr txBox="1"/>
          <p:nvPr>
            <p:ph type="body" idx="1"/>
          </p:nvPr>
        </p:nvSpPr>
        <p:spPr>
          <a:xfrm>
            <a:off x="1689100" y="3098800"/>
            <a:ext cx="21005800" cy="9296400"/>
          </a:xfrm>
          <a:prstGeom prst="rect">
            <a:avLst/>
          </a:prstGeom>
        </p:spPr>
        <p:txBody>
          <a:bodyPr/>
          <a:lstStyle/>
          <a:p>
            <a:pPr/>
            <a:r>
              <a:t>Faculty MAY set the exam to show students the final score at the end of the exam. </a:t>
            </a:r>
          </a:p>
          <a:p>
            <a:pPr>
              <a:defRPr i="1"/>
            </a:pPr>
            <a:r>
              <a:t>Some</a:t>
            </a:r>
            <a:r>
              <a:rPr i="0"/>
              <a:t> exams may allow students to review the exam to see what was missed.</a:t>
            </a:r>
            <a:endParaRPr i="0"/>
          </a:p>
          <a:p>
            <a:pPr>
              <a:defRPr i="1"/>
            </a:pPr>
            <a:r>
              <a:rPr i="0"/>
              <a:t>Exam scores may be shared with the teacher associated with the agreement. Contact Marie for scores. </a:t>
            </a:r>
            <a:endParaRPr i="0"/>
          </a:p>
          <a:p>
            <a:pPr>
              <a:defRPr i="1"/>
            </a:pPr>
            <a:r>
              <a:rPr i="0"/>
              <a:t>Grades are assigned in a separate system and are not shared with teachers.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Questions?"/>
          <p:cNvSpPr txBox="1"/>
          <p:nvPr>
            <p:ph type="title"/>
          </p:nvPr>
        </p:nvSpPr>
        <p:spPr>
          <a:prstGeom prst="rect">
            <a:avLst/>
          </a:prstGeom>
          <a:solidFill>
            <a:srgbClr val="97BC8A"/>
          </a:solidFill>
        </p:spPr>
        <p:txBody>
          <a:bodyPr/>
          <a:lstStyle/>
          <a:p>
            <a:pPr/>
            <a:r>
              <a:t>Questions?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Thank you"/>
          <p:cNvSpPr txBox="1"/>
          <p:nvPr>
            <p:ph type="title"/>
          </p:nvPr>
        </p:nvSpPr>
        <p:spPr>
          <a:prstGeom prst="rect">
            <a:avLst/>
          </a:prstGeom>
          <a:solidFill>
            <a:srgbClr val="97BC8A"/>
          </a:solidFill>
        </p:spPr>
        <p:txBody>
          <a:bodyPr/>
          <a:lstStyle>
            <a:lvl1pPr>
              <a:defRPr>
                <a:latin typeface="Apple Chancery"/>
                <a:ea typeface="Apple Chancery"/>
                <a:cs typeface="Apple Chancery"/>
                <a:sym typeface="Apple Chancery"/>
              </a:defRPr>
            </a:lvl1pPr>
          </a:lstStyle>
          <a:p>
            <a:pPr/>
            <a:r>
              <a:t>Thank you</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Double-click to edit"/>
          <p:cNvSpPr txBox="1"/>
          <p:nvPr>
            <p:ph type="title"/>
          </p:nvPr>
        </p:nvSpPr>
        <p:spPr>
          <a:prstGeom prst="rect">
            <a:avLst/>
          </a:prstGeom>
        </p:spPr>
        <p:txBody>
          <a:bodyPr/>
          <a:lstStyle/>
          <a:p>
            <a:pPr/>
          </a:p>
        </p:txBody>
      </p:sp>
      <p:pic>
        <p:nvPicPr>
          <p:cNvPr id="143"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Double-click to edit"/>
          <p:cNvSpPr txBox="1"/>
          <p:nvPr>
            <p:ph type="title"/>
          </p:nvPr>
        </p:nvSpPr>
        <p:spPr>
          <a:prstGeom prst="rect">
            <a:avLst/>
          </a:prstGeom>
        </p:spPr>
        <p:txBody>
          <a:bodyPr/>
          <a:lstStyle/>
          <a:p>
            <a:pPr/>
          </a:p>
        </p:txBody>
      </p:sp>
      <p:pic>
        <p:nvPicPr>
          <p:cNvPr id="146"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Double-click to edit"/>
          <p:cNvSpPr txBox="1"/>
          <p:nvPr>
            <p:ph type="title"/>
          </p:nvPr>
        </p:nvSpPr>
        <p:spPr>
          <a:prstGeom prst="rect">
            <a:avLst/>
          </a:prstGeom>
        </p:spPr>
        <p:txBody>
          <a:bodyPr/>
          <a:lstStyle/>
          <a:p>
            <a:pPr/>
          </a:p>
        </p:txBody>
      </p:sp>
      <p:pic>
        <p:nvPicPr>
          <p:cNvPr id="149" name="Image" descr="Image"/>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Double-click to edit"/>
          <p:cNvSpPr txBox="1"/>
          <p:nvPr>
            <p:ph type="title"/>
          </p:nvPr>
        </p:nvSpPr>
        <p:spPr>
          <a:prstGeom prst="rect">
            <a:avLst/>
          </a:prstGeom>
        </p:spPr>
        <p:txBody>
          <a:bodyPr/>
          <a:lstStyle/>
          <a:p>
            <a:pPr/>
          </a:p>
        </p:txBody>
      </p:sp>
      <p:pic>
        <p:nvPicPr>
          <p:cNvPr id="154" name="Image" descr="Image"/>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Double-click to edit"/>
          <p:cNvSpPr txBox="1"/>
          <p:nvPr>
            <p:ph type="title"/>
          </p:nvPr>
        </p:nvSpPr>
        <p:spPr>
          <a:prstGeom prst="rect">
            <a:avLst/>
          </a:prstGeom>
        </p:spPr>
        <p:txBody>
          <a:bodyPr/>
          <a:lstStyle/>
          <a:p>
            <a:pPr/>
          </a:p>
        </p:txBody>
      </p:sp>
      <p:pic>
        <p:nvPicPr>
          <p:cNvPr id="157" name="Image" descr="Image"/>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Double-click to edit"/>
          <p:cNvSpPr txBox="1"/>
          <p:nvPr>
            <p:ph type="title"/>
          </p:nvPr>
        </p:nvSpPr>
        <p:spPr>
          <a:prstGeom prst="rect">
            <a:avLst/>
          </a:prstGeom>
        </p:spPr>
        <p:txBody>
          <a:bodyPr/>
          <a:lstStyle/>
          <a:p>
            <a:pPr/>
          </a:p>
        </p:txBody>
      </p:sp>
      <p:pic>
        <p:nvPicPr>
          <p:cNvPr id="162" name="Image" descr="Image"/>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