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AB7655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D0D4DD"/>
          </a:solidFill>
        </a:fill>
      </a:tcStyle>
    </a:wholeTbl>
    <a:band2H>
      <a:tcTxStyle/>
      <a:tcStyle>
        <a:tcBdr/>
        <a:fill>
          <a:solidFill>
            <a:srgbClr val="E9EBEF"/>
          </a:solidFill>
        </a:fill>
      </a:tcStyle>
    </a:band2H>
    <a:firstCol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E6DBCB"/>
          </a:solidFill>
        </a:fill>
      </a:tcStyle>
    </a:wholeTbl>
    <a:band2H>
      <a:tcTxStyle/>
      <a:tcStyle>
        <a:tcBdr/>
        <a:fill>
          <a:solidFill>
            <a:srgbClr val="F3EEE7"/>
          </a:solidFill>
        </a:fill>
      </a:tcStyle>
    </a:band2H>
    <a:firstCol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D0CDD4"/>
          </a:solidFill>
        </a:fill>
      </a:tcStyle>
    </a:wholeTbl>
    <a:band2H>
      <a:tcTxStyle/>
      <a:tcStyle>
        <a:tcBdr/>
        <a:fill>
          <a:solidFill>
            <a:srgbClr val="E9E8EB"/>
          </a:solidFill>
        </a:fill>
      </a:tcStyle>
    </a:band2H>
    <a:firstCol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EBE9"/>
          </a:solidFill>
        </a:fill>
      </a:tcStyle>
    </a:wholeTbl>
    <a:band2H>
      <a:tcTxStyle/>
      <a:tcStyle>
        <a:tcBdr/>
        <a:fill>
          <a:solidFill>
            <a:srgbClr val="558AAB"/>
          </a:solidFill>
        </a:fill>
      </a:tcStyle>
    </a:band2H>
    <a:firstCol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AB7655"/>
        </a:fontRef>
        <a:srgbClr val="AB765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AB7655"/>
              </a:solidFill>
              <a:prstDash val="solid"/>
              <a:round/>
            </a:ln>
          </a:top>
          <a:bottom>
            <a:ln w="25400" cap="flat">
              <a:solidFill>
                <a:srgbClr val="AB765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58AAB"/>
          </a:solidFill>
        </a:fill>
      </a:tcStyle>
    </a:lastRow>
    <a:fir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B7655"/>
              </a:solidFill>
              <a:prstDash val="solid"/>
              <a:round/>
            </a:ln>
          </a:top>
          <a:bottom>
            <a:ln w="25400" cap="flat">
              <a:solidFill>
                <a:srgbClr val="AB765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E2D5D0"/>
          </a:solidFill>
        </a:fill>
      </a:tcStyle>
    </a:wholeTbl>
    <a:band2H>
      <a:tcTxStyle/>
      <a:tcStyle>
        <a:tcBdr/>
        <a:fill>
          <a:solidFill>
            <a:srgbClr val="F1EBE9"/>
          </a:solidFill>
        </a:fill>
      </a:tcStyle>
    </a:band2H>
    <a:firstCol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AB7655"/>
          </a:solidFill>
        </a:fill>
      </a:tcStyle>
    </a:firstCol>
    <a:la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381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AB7655"/>
          </a:solidFill>
        </a:fill>
      </a:tcStyle>
    </a:lastRow>
    <a:fir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381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AB765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558AA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solidFill>
            <a:srgbClr val="558AAB">
              <a:alpha val="20000"/>
            </a:srgbClr>
          </a:solidFill>
        </a:fill>
      </a:tcStyle>
    </a:firstCol>
    <a:la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50800" cap="flat">
              <a:solidFill>
                <a:srgbClr val="558AAB"/>
              </a:solidFill>
              <a:prstDash val="solid"/>
              <a:round/>
            </a:ln>
          </a:top>
          <a:bottom>
            <a:ln w="127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round/>
            </a:ln>
          </a:left>
          <a:right>
            <a:ln w="12700" cap="flat">
              <a:solidFill>
                <a:srgbClr val="558AAB"/>
              </a:solidFill>
              <a:prstDash val="solid"/>
              <a:round/>
            </a:ln>
          </a:right>
          <a:top>
            <a:ln w="12700" cap="flat">
              <a:solidFill>
                <a:srgbClr val="558AAB"/>
              </a:solidFill>
              <a:prstDash val="solid"/>
              <a:round/>
            </a:ln>
          </a:top>
          <a:bottom>
            <a:ln w="25400" cap="flat">
              <a:solidFill>
                <a:srgbClr val="558AAB"/>
              </a:solidFill>
              <a:prstDash val="solid"/>
              <a:round/>
            </a:ln>
          </a:bottom>
          <a:insideH>
            <a:ln w="12700" cap="flat">
              <a:solidFill>
                <a:srgbClr val="558AAB"/>
              </a:solidFill>
              <a:prstDash val="solid"/>
              <a:round/>
            </a:ln>
          </a:insideH>
          <a:insideV>
            <a:ln w="12700" cap="flat">
              <a:solidFill>
                <a:srgbClr val="558AA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will begin by creating a CCC Apply Account: </a:t>
            </a:r>
          </a:p>
          <a:p>
            <a:r>
              <a:t>This is Not the “mtsac portal”.  The CCC Apply account is only for application purposes.</a:t>
            </a:r>
          </a:p>
          <a:p>
            <a:endParaRPr/>
          </a:p>
          <a:p>
            <a:r>
              <a:t>creating an account with the challelor’s office. </a:t>
            </a:r>
          </a:p>
          <a:p>
            <a:r>
              <a:t>Not the portal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now have an email and a password for cccapply.  Use the email/password to create new applications in the future of make edits.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MUST Spring 2023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HS students MUST pick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ADULT students will pick “first time student in college (after leaving high school)</a:t>
            </a:r>
          </a:p>
          <a:p>
            <a:pPr marL="257047" indent="-257047">
              <a:buClr>
                <a:srgbClr val="777775"/>
              </a:buClr>
              <a:buSzPct val="115000"/>
              <a:buChar char="•"/>
            </a:pPr>
            <a:r>
              <a:t>*** Dual enrollment students outside of Mt. SAC will have issues.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. 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MT - only the last 7 need to be answered.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57047" indent="-257047">
              <a:buClr>
                <a:srgbClr val="777775"/>
              </a:buClr>
              <a:buSzPct val="115000"/>
              <a:buChar char="•"/>
            </a:lvl1pPr>
          </a:lstStyle>
          <a:p>
            <a: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Opportunity to edit your application/review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522128" y="11747500"/>
            <a:ext cx="23341174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116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117" name="Image"/>
          <p:cNvSpPr>
            <a:spLocks noGrp="1"/>
          </p:cNvSpPr>
          <p:nvPr>
            <p:ph type="pic" sz="half" idx="21"/>
          </p:nvPr>
        </p:nvSpPr>
        <p:spPr>
          <a:xfrm>
            <a:off x="16006232" y="3619500"/>
            <a:ext cx="7747002" cy="11620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Image"/>
          <p:cNvSpPr>
            <a:spLocks noGrp="1"/>
          </p:cNvSpPr>
          <p:nvPr>
            <p:ph type="pic" idx="22"/>
          </p:nvPr>
        </p:nvSpPr>
        <p:spPr>
          <a:xfrm>
            <a:off x="-518765" y="520700"/>
            <a:ext cx="16668749" cy="111144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Image"/>
          <p:cNvSpPr>
            <a:spLocks noGrp="1"/>
          </p:cNvSpPr>
          <p:nvPr>
            <p:ph type="pic" sz="half" idx="23"/>
          </p:nvPr>
        </p:nvSpPr>
        <p:spPr>
          <a:xfrm>
            <a:off x="15862300" y="-1854200"/>
            <a:ext cx="8051801" cy="1207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522128" y="11747500"/>
            <a:ext cx="23341174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131" name="Image"/>
          <p:cNvSpPr>
            <a:spLocks noGrp="1"/>
          </p:cNvSpPr>
          <p:nvPr>
            <p:ph type="pic" idx="21"/>
          </p:nvPr>
        </p:nvSpPr>
        <p:spPr>
          <a:xfrm>
            <a:off x="609600" y="-2044700"/>
            <a:ext cx="23202900" cy="154712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400"/>
              </a:spcBef>
              <a:buSzTx/>
              <a:buNone/>
            </a:lvl1pPr>
            <a:lvl2pPr algn="ctr">
              <a:spcBef>
                <a:spcPts val="3400"/>
              </a:spcBef>
              <a:buBlip>
                <a:blip r:embed="rId2"/>
              </a:buBlip>
            </a:lvl2pPr>
            <a:lvl3pPr algn="ctr">
              <a:spcBef>
                <a:spcPts val="3400"/>
              </a:spcBef>
              <a:buBlip>
                <a:blip r:embed="rId2"/>
              </a:buBlip>
            </a:lvl3pPr>
            <a:lvl4pPr algn="ctr">
              <a:spcBef>
                <a:spcPts val="3400"/>
              </a:spcBef>
              <a:buBlip>
                <a:blip r:embed="rId2"/>
              </a:buBlip>
            </a:lvl4pPr>
            <a:lvl5pPr algn="ctr">
              <a:spcBef>
                <a:spcPts val="3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3400"/>
              </a:spcBef>
              <a:buSzTx/>
              <a:buNone/>
              <a:defRPr sz="3800" i="1"/>
            </a:pPr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>
            <a:spLocks noGrp="1"/>
          </p:cNvSpPr>
          <p:nvPr>
            <p:ph type="pic" idx="21"/>
          </p:nvPr>
        </p:nvSpPr>
        <p:spPr>
          <a:xfrm>
            <a:off x="0" y="-1041400"/>
            <a:ext cx="24422100" cy="162842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522127" y="125349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2" name="Line"/>
          <p:cNvSpPr/>
          <p:nvPr/>
        </p:nvSpPr>
        <p:spPr>
          <a:xfrm>
            <a:off x="9856866" y="12522199"/>
            <a:ext cx="2" cy="832803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>
            <a:off x="522127" y="101092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16451" y="12515850"/>
            <a:ext cx="1607187" cy="850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PROJECT"/>
          <p:cNvSpPr txBox="1">
            <a:spLocks noGrp="1"/>
          </p:cNvSpPr>
          <p:nvPr>
            <p:ph type="body" sz="quarter" idx="21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7" name="DATE"/>
          <p:cNvSpPr txBox="1">
            <a:spLocks noGrp="1"/>
          </p:cNvSpPr>
          <p:nvPr>
            <p:ph type="body" sz="quarter" idx="22"/>
          </p:nvPr>
        </p:nvSpPr>
        <p:spPr>
          <a:xfrm>
            <a:off x="637323" y="12564567"/>
            <a:ext cx="734875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8" name="Client"/>
          <p:cNvSpPr txBox="1">
            <a:spLocks noGrp="1"/>
          </p:cNvSpPr>
          <p:nvPr>
            <p:ph type="body" sz="quarter" idx="23"/>
          </p:nvPr>
        </p:nvSpPr>
        <p:spPr>
          <a:xfrm>
            <a:off x="9971820" y="12564567"/>
            <a:ext cx="965609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9" name="DATE"/>
          <p:cNvSpPr txBox="1">
            <a:spLocks noGrp="1"/>
          </p:cNvSpPr>
          <p:nvPr>
            <p:ph type="body" sz="quarter" idx="24"/>
          </p:nvPr>
        </p:nvSpPr>
        <p:spPr>
          <a:xfrm>
            <a:off x="2153390" y="12515850"/>
            <a:ext cx="1407162" cy="8509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30" name="Image"/>
          <p:cNvSpPr>
            <a:spLocks noGrp="1"/>
          </p:cNvSpPr>
          <p:nvPr>
            <p:ph type="pic" idx="25"/>
          </p:nvPr>
        </p:nvSpPr>
        <p:spPr>
          <a:xfrm>
            <a:off x="617080" y="-3295650"/>
            <a:ext cx="23139411" cy="154289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26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522127" y="125349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41" name="Line"/>
          <p:cNvSpPr/>
          <p:nvPr/>
        </p:nvSpPr>
        <p:spPr>
          <a:xfrm>
            <a:off x="9856866" y="12522199"/>
            <a:ext cx="2" cy="832803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42" name="Line"/>
          <p:cNvSpPr/>
          <p:nvPr/>
        </p:nvSpPr>
        <p:spPr>
          <a:xfrm>
            <a:off x="522127" y="10109200"/>
            <a:ext cx="23338000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16451" y="12515850"/>
            <a:ext cx="1607187" cy="850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>
              <a:spcBef>
                <a:spcPts val="0"/>
              </a:spcBef>
              <a:buBlip>
                <a:blip r:embed="rId3"/>
              </a:buBlip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PROJECT"/>
          <p:cNvSpPr txBox="1">
            <a:spLocks noGrp="1"/>
          </p:cNvSpPr>
          <p:nvPr>
            <p:ph type="body" sz="quarter" idx="21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6" name="DATE"/>
          <p:cNvSpPr txBox="1">
            <a:spLocks noGrp="1"/>
          </p:cNvSpPr>
          <p:nvPr>
            <p:ph type="body" sz="quarter" idx="22"/>
          </p:nvPr>
        </p:nvSpPr>
        <p:spPr>
          <a:xfrm>
            <a:off x="637323" y="12564567"/>
            <a:ext cx="734875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7" name="Client"/>
          <p:cNvSpPr txBox="1">
            <a:spLocks noGrp="1"/>
          </p:cNvSpPr>
          <p:nvPr>
            <p:ph type="body" sz="quarter" idx="23"/>
          </p:nvPr>
        </p:nvSpPr>
        <p:spPr>
          <a:xfrm>
            <a:off x="9971820" y="12564567"/>
            <a:ext cx="965609" cy="46136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400" cap="all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8" name="DATE"/>
          <p:cNvSpPr txBox="1">
            <a:spLocks noGrp="1"/>
          </p:cNvSpPr>
          <p:nvPr>
            <p:ph type="body" sz="quarter" idx="24"/>
          </p:nvPr>
        </p:nvSpPr>
        <p:spPr>
          <a:xfrm>
            <a:off x="2153390" y="12515850"/>
            <a:ext cx="1407162" cy="8509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49" name="Image"/>
          <p:cNvSpPr>
            <a:spLocks noGrp="1"/>
          </p:cNvSpPr>
          <p:nvPr>
            <p:ph type="pic" sz="half" idx="25"/>
          </p:nvPr>
        </p:nvSpPr>
        <p:spPr>
          <a:xfrm>
            <a:off x="635000" y="-835079"/>
            <a:ext cx="9211734" cy="13817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Image"/>
          <p:cNvSpPr>
            <a:spLocks noGrp="1"/>
          </p:cNvSpPr>
          <p:nvPr>
            <p:ph type="pic" sz="quarter" idx="26"/>
          </p:nvPr>
        </p:nvSpPr>
        <p:spPr>
          <a:xfrm>
            <a:off x="9893300" y="279400"/>
            <a:ext cx="4572000" cy="609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Image"/>
          <p:cNvSpPr>
            <a:spLocks noGrp="1"/>
          </p:cNvSpPr>
          <p:nvPr>
            <p:ph type="pic" sz="quarter" idx="27"/>
          </p:nvPr>
        </p:nvSpPr>
        <p:spPr>
          <a:xfrm>
            <a:off x="9906000" y="3708400"/>
            <a:ext cx="457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sz="half" idx="28"/>
          </p:nvPr>
        </p:nvSpPr>
        <p:spPr>
          <a:xfrm>
            <a:off x="14559244" y="-835079"/>
            <a:ext cx="9245602" cy="138684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29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>
            <a:spLocks noGrp="1"/>
          </p:cNvSpPr>
          <p:nvPr>
            <p:ph type="pic" idx="21"/>
          </p:nvPr>
        </p:nvSpPr>
        <p:spPr>
          <a:xfrm>
            <a:off x="12823656" y="1271001"/>
            <a:ext cx="9611167" cy="144167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21"/>
          </p:nvPr>
        </p:nvSpPr>
        <p:spPr>
          <a:xfrm>
            <a:off x="13284200" y="1447800"/>
            <a:ext cx="914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C88A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5C88A5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solidFill>
            <a:srgbClr val="737373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hsarticula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mtsac.edu/hsarticulatio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hsarticula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sac.edu/hsarticula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mtsac.edu/hsarticulation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t. SAC Application"/>
          <p:cNvSpPr txBox="1">
            <a:spLocks noGrp="1"/>
          </p:cNvSpPr>
          <p:nvPr>
            <p:ph type="ctrTitle"/>
          </p:nvPr>
        </p:nvSpPr>
        <p:spPr>
          <a:xfrm>
            <a:off x="1304918" y="8718915"/>
            <a:ext cx="20510502" cy="369570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t>Mt. SAC Application</a:t>
            </a:r>
          </a:p>
        </p:txBody>
      </p:sp>
      <p:pic>
        <p:nvPicPr>
          <p:cNvPr id="168" name="CareerPathways-mtSAC_logo-600px.jpg" descr="CareerPathways-mtSAC_logo-600p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3475" y="1180048"/>
            <a:ext cx="13133244" cy="855849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New 5.png" descr="New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894" y="2033207"/>
            <a:ext cx="20710171" cy="9735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Arrow"/>
          <p:cNvSpPr/>
          <p:nvPr/>
        </p:nvSpPr>
        <p:spPr>
          <a:xfrm>
            <a:off x="4803867" y="3598565"/>
            <a:ext cx="1604619" cy="656529"/>
          </a:xfrm>
          <a:prstGeom prst="rightArrow">
            <a:avLst>
              <a:gd name="adj1" fmla="val 32000"/>
              <a:gd name="adj2" fmla="val 123803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06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59555" y="10823214"/>
            <a:ext cx="2793469" cy="1220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231" pathEditMode="relative">
                                      <p:cBhvr>
                                        <p:cTn id="1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72231 L -0.000000 0.133651" pathEditMode="relative"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133651 L 0.001900 0.318287" pathEditMode="relative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00 0.318287 L 0.002915 0.396954" pathEditMode="relative">
                                      <p:cBhvr>
                                        <p:cTn id="2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15 0.396954 L 0.003728 0.483181" pathEditMode="relative">
                                      <p:cBhvr>
                                        <p:cTn id="2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animBg="1" advAuto="0"/>
      <p:bldP spid="206" grpId="7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New 6.png" descr="New 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9497" y="1425551"/>
            <a:ext cx="21485006" cy="1086489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Arrow"/>
          <p:cNvSpPr/>
          <p:nvPr/>
        </p:nvSpPr>
        <p:spPr>
          <a:xfrm>
            <a:off x="10373790" y="8800911"/>
            <a:ext cx="1620036" cy="656528"/>
          </a:xfrm>
          <a:prstGeom prst="rightArrow">
            <a:avLst>
              <a:gd name="adj1" fmla="val 22286"/>
              <a:gd name="adj2" fmla="val 96829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10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76308" y="10504052"/>
            <a:ext cx="2793470" cy="1220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9058" pathEditMode="relative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  <p:bldP spid="210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shot 2023-01-18 at 11.44.12 AM.png" descr="Screenshot 2023-01-18 at 11.44.1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8483" y="2615778"/>
            <a:ext cx="20440557" cy="744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2005" y="7295504"/>
            <a:ext cx="5988286" cy="2616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"/>
          <p:cNvSpPr txBox="1"/>
          <p:nvPr/>
        </p:nvSpPr>
        <p:spPr>
          <a:xfrm>
            <a:off x="12223294" y="1091823"/>
            <a:ext cx="3336461" cy="48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</a:t>
            </a:r>
          </a:p>
        </p:txBody>
      </p:sp>
      <p:pic>
        <p:nvPicPr>
          <p:cNvPr id="218" name="13.png" descr="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" y="495300"/>
            <a:ext cx="19380200" cy="1276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Arrow"/>
          <p:cNvSpPr/>
          <p:nvPr/>
        </p:nvSpPr>
        <p:spPr>
          <a:xfrm>
            <a:off x="5528548" y="7031870"/>
            <a:ext cx="1604620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19071" y="5499268"/>
            <a:ext cx="7249258" cy="4893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Oval Oval" descr="Oval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63470" y="6118700"/>
            <a:ext cx="4960647" cy="1537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873 0.078799" pathEditMode="relative">
                                      <p:cBhvr>
                                        <p:cTn id="1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3 0.078799 L 0.000000 0.157597" pathEditMode="relative">
                                      <p:cBhvr>
                                        <p:cTn id="21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21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shot 2023-01-18 at 12.39.45 PM.png" descr="Screenshot 2023-01-18 at 12.39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0484" y="786404"/>
            <a:ext cx="18578827" cy="1221424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rrow"/>
          <p:cNvSpPr/>
          <p:nvPr/>
        </p:nvSpPr>
        <p:spPr>
          <a:xfrm>
            <a:off x="8475567" y="5367146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7273 0.413481" pathEditMode="relative">
                                      <p:cBhvr>
                                        <p:cTn id="1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273 0.413481 L -0.020752 0.473091" pathEditMode="relative">
                                      <p:cBhvr>
                                        <p:cTn id="1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14.png" descr="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0950" y="513163"/>
            <a:ext cx="19342100" cy="1262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rrow"/>
          <p:cNvSpPr/>
          <p:nvPr/>
        </p:nvSpPr>
        <p:spPr>
          <a:xfrm>
            <a:off x="7763749" y="4517270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230" name="Shape"/>
          <p:cNvSpPr/>
          <p:nvPr/>
        </p:nvSpPr>
        <p:spPr>
          <a:xfrm>
            <a:off x="9636364" y="8287718"/>
            <a:ext cx="509399" cy="482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0454" extrusionOk="0">
                <a:moveTo>
                  <a:pt x="19342" y="6"/>
                </a:moveTo>
                <a:cubicBezTo>
                  <a:pt x="18912" y="-310"/>
                  <a:pt x="8318" y="11688"/>
                  <a:pt x="6423" y="14066"/>
                </a:cubicBezTo>
                <a:cubicBezTo>
                  <a:pt x="6323" y="14191"/>
                  <a:pt x="6216" y="14309"/>
                  <a:pt x="6090" y="14454"/>
                </a:cubicBezTo>
                <a:cubicBezTo>
                  <a:pt x="5961" y="14299"/>
                  <a:pt x="5854" y="14178"/>
                  <a:pt x="5755" y="14052"/>
                </a:cubicBezTo>
                <a:cubicBezTo>
                  <a:pt x="4964" y="13042"/>
                  <a:pt x="4458" y="12238"/>
                  <a:pt x="3657" y="11236"/>
                </a:cubicBezTo>
                <a:cubicBezTo>
                  <a:pt x="3337" y="10836"/>
                  <a:pt x="2972" y="10471"/>
                  <a:pt x="2633" y="10085"/>
                </a:cubicBezTo>
                <a:cubicBezTo>
                  <a:pt x="2472" y="9901"/>
                  <a:pt x="2283" y="9906"/>
                  <a:pt x="2070" y="9972"/>
                </a:cubicBezTo>
                <a:cubicBezTo>
                  <a:pt x="1856" y="10039"/>
                  <a:pt x="1574" y="10040"/>
                  <a:pt x="1303" y="10211"/>
                </a:cubicBezTo>
                <a:cubicBezTo>
                  <a:pt x="1208" y="10322"/>
                  <a:pt x="1332" y="10499"/>
                  <a:pt x="1348" y="10671"/>
                </a:cubicBezTo>
                <a:cubicBezTo>
                  <a:pt x="1369" y="10884"/>
                  <a:pt x="603" y="10854"/>
                  <a:pt x="202" y="11126"/>
                </a:cubicBezTo>
                <a:cubicBezTo>
                  <a:pt x="110" y="11188"/>
                  <a:pt x="286" y="11441"/>
                  <a:pt x="227" y="11507"/>
                </a:cubicBezTo>
                <a:cubicBezTo>
                  <a:pt x="50" y="11702"/>
                  <a:pt x="-59" y="11655"/>
                  <a:pt x="35" y="11895"/>
                </a:cubicBezTo>
                <a:cubicBezTo>
                  <a:pt x="867" y="14017"/>
                  <a:pt x="2214" y="15822"/>
                  <a:pt x="3218" y="17983"/>
                </a:cubicBezTo>
                <a:cubicBezTo>
                  <a:pt x="4754" y="21290"/>
                  <a:pt x="5143" y="19295"/>
                  <a:pt x="5654" y="19689"/>
                </a:cubicBezTo>
                <a:cubicBezTo>
                  <a:pt x="6346" y="20224"/>
                  <a:pt x="6535" y="20570"/>
                  <a:pt x="7044" y="20417"/>
                </a:cubicBezTo>
                <a:cubicBezTo>
                  <a:pt x="7239" y="20359"/>
                  <a:pt x="7470" y="20277"/>
                  <a:pt x="7641" y="20098"/>
                </a:cubicBezTo>
                <a:lnTo>
                  <a:pt x="8006" y="19358"/>
                </a:lnTo>
                <a:lnTo>
                  <a:pt x="9921" y="16868"/>
                </a:lnTo>
                <a:cubicBezTo>
                  <a:pt x="11378" y="14807"/>
                  <a:pt x="19014" y="5236"/>
                  <a:pt x="20712" y="3354"/>
                </a:cubicBezTo>
                <a:cubicBezTo>
                  <a:pt x="20920" y="3124"/>
                  <a:pt x="21120" y="2896"/>
                  <a:pt x="21260" y="2609"/>
                </a:cubicBezTo>
                <a:cubicBezTo>
                  <a:pt x="21528" y="2062"/>
                  <a:pt x="21541" y="2078"/>
                  <a:pt x="21152" y="1633"/>
                </a:cubicBezTo>
                <a:cubicBezTo>
                  <a:pt x="21008" y="1469"/>
                  <a:pt x="20858" y="1435"/>
                  <a:pt x="20648" y="1445"/>
                </a:cubicBezTo>
                <a:cubicBezTo>
                  <a:pt x="20246" y="1465"/>
                  <a:pt x="20045" y="1234"/>
                  <a:pt x="20088" y="864"/>
                </a:cubicBezTo>
                <a:cubicBezTo>
                  <a:pt x="20097" y="782"/>
                  <a:pt x="20077" y="676"/>
                  <a:pt x="20025" y="615"/>
                </a:cubicBezTo>
                <a:cubicBezTo>
                  <a:pt x="19904" y="471"/>
                  <a:pt x="19494" y="118"/>
                  <a:pt x="19342" y="6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189 0.398224" pathEditMode="relative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9 0.398224 L -0.001441 0.479192" pathEditMode="relative">
                                      <p:cBhvr>
                                        <p:cTn id="1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1 0.479192 C -0.001175 0.491497 -0.001067 0.503810 -0.001118 0.516124 C -0.001170 0.528441 -0.001380 0.540755 -0.001748 0.553056" pathEditMode="relative">
                                      <p:cBhvr>
                                        <p:cTn id="22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1" animBg="1" advAuto="0"/>
      <p:bldP spid="230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3957" y="422416"/>
            <a:ext cx="18436086" cy="1287116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Arrow"/>
          <p:cNvSpPr/>
          <p:nvPr/>
        </p:nvSpPr>
        <p:spPr>
          <a:xfrm>
            <a:off x="7966949" y="5736470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34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35807" y="12316277"/>
            <a:ext cx="3173228" cy="130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Dingbat Check"/>
          <p:cNvSpPr/>
          <p:nvPr/>
        </p:nvSpPr>
        <p:spPr>
          <a:xfrm>
            <a:off x="9901858" y="6322492"/>
            <a:ext cx="387416" cy="3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439 0.126900" pathEditMode="relative">
                                      <p:cBhvr>
                                        <p:cTn id="1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9 0.126900 L 0.002748 0.266495" pathEditMode="relative">
                                      <p:cBhvr>
                                        <p:cTn id="1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33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8 0.266495 C 0.002628 0.278047 0.002446 0.289597 0.002204 0.301143 C 0.001934 0.314009 0.001589 0.326869 0.001169 0.339722" pathEditMode="relative">
                                      <p:cBhvr>
                                        <p:cTn id="25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69 0.339722 L 0.001030 0.407431" pathEditMode="relative">
                                      <p:cBhvr>
                                        <p:cTn id="29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  <p:bldP spid="233" grpId="5" animBg="1" advAuto="0"/>
      <p:bldP spid="234" grpId="8" animBg="1" advAuto="0"/>
      <p:bldP spid="235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16.png" descr="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85" y="495471"/>
            <a:ext cx="19863829" cy="1272505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Arrow"/>
          <p:cNvSpPr/>
          <p:nvPr/>
        </p:nvSpPr>
        <p:spPr>
          <a:xfrm>
            <a:off x="5780866" y="6499657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39" name="Screen Shot 2022-01-11 at 4.16.54 PM.png" descr="Screen Shot 2022-01-11 at 4.16.5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39809" y="4559300"/>
            <a:ext cx="7556501" cy="4635500"/>
          </a:xfrm>
          <a:prstGeom prst="rect">
            <a:avLst/>
          </a:prstGeom>
          <a:ln w="50800">
            <a:solidFill>
              <a:srgbClr val="4F8F00"/>
            </a:solidFill>
            <a:miter lim="400000"/>
          </a:ln>
        </p:spPr>
      </p:pic>
      <p:pic>
        <p:nvPicPr>
          <p:cNvPr id="240" name="Oval Oval" descr="Oval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13857" y="5862497"/>
            <a:ext cx="6997299" cy="1528258"/>
          </a:xfrm>
          <a:prstGeom prst="rect">
            <a:avLst/>
          </a:prstGeom>
          <a:ln w="12700">
            <a:miter lim="400000"/>
          </a:ln>
          <a:effectLst>
            <a:outerShdw blurRad="254000" dist="50800" dir="5400000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173516" pathEditMode="relative">
                                      <p:cBhvr>
                                        <p:cTn id="1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173516 L 0.000057 0.308734" pathEditMode="relative">
                                      <p:cBhvr>
                                        <p:cTn id="2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  <p:bldP spid="239" grpId="2" animBg="1" advAuto="0"/>
      <p:bldP spid="240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16D.png" descr="16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2466" y="442441"/>
            <a:ext cx="15268132" cy="963406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Arrow"/>
          <p:cNvSpPr/>
          <p:nvPr/>
        </p:nvSpPr>
        <p:spPr>
          <a:xfrm>
            <a:off x="7488346" y="2927000"/>
            <a:ext cx="1604617" cy="612633"/>
          </a:xfrm>
          <a:prstGeom prst="rightArrow">
            <a:avLst>
              <a:gd name="adj1" fmla="val 32000"/>
              <a:gd name="adj2" fmla="val 132674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46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35607" y="11655149"/>
            <a:ext cx="3814126" cy="143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 Shot 2022-01-11 at 4.40.17 PM.png" descr="Screen Shot 2022-01-11 at 4.40.17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07284" y="10073309"/>
            <a:ext cx="14277759" cy="327402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Arrow"/>
          <p:cNvSpPr/>
          <p:nvPr/>
        </p:nvSpPr>
        <p:spPr>
          <a:xfrm>
            <a:off x="7488346" y="11066381"/>
            <a:ext cx="1604617" cy="612634"/>
          </a:xfrm>
          <a:prstGeom prst="rightArrow">
            <a:avLst>
              <a:gd name="adj1" fmla="val 32000"/>
              <a:gd name="adj2" fmla="val 132674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49" name="Oval Oval" descr="Oval Oval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256055" y="11719014"/>
            <a:ext cx="3173229" cy="13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714 0.064877" pathEditMode="relative">
                                      <p:cBhvr>
                                        <p:cTn id="1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14 0.064877 L 0.000476 0.156619" pathEditMode="relative">
                                      <p:cBhvr>
                                        <p:cTn id="14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76 0.156619 L 0.000476 0.231080" pathEditMode="relative">
                                      <p:cBhvr>
                                        <p:cTn id="1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76 0.231080 L 0.001762 0.296671" pathEditMode="relative">
                                      <p:cBhvr>
                                        <p:cTn id="2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62 0.296671 L 0.002477 0.428378" pathEditMode="relative">
                                      <p:cBhvr>
                                        <p:cTn id="2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  <p:bldP spid="248" grpId="7" animBg="1" advAuto="0"/>
      <p:bldP spid="249" grpId="8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17.png" descr="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101" y="493634"/>
            <a:ext cx="21203797" cy="1276683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Arrow"/>
          <p:cNvSpPr/>
          <p:nvPr/>
        </p:nvSpPr>
        <p:spPr>
          <a:xfrm>
            <a:off x="7420099" y="5725572"/>
            <a:ext cx="1604618" cy="754789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55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61313" y="11089568"/>
            <a:ext cx="3173229" cy="13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575 0.269766" pathEditMode="relative">
                                      <p:cBhvr>
                                        <p:cTn id="10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54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animBg="1" advAuto="0"/>
      <p:bldP spid="254" grpId="3" animBg="1" advAuto="0"/>
      <p:bldP spid="255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ww.mtsac.edu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www.mtsac.edu</a:t>
            </a:r>
          </a:p>
        </p:txBody>
      </p:sp>
      <p:pic>
        <p:nvPicPr>
          <p:cNvPr id="171" name="1.png" descr="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507076"/>
            <a:ext cx="18480460" cy="1115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02213" y="185068"/>
            <a:ext cx="4758291" cy="153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Oval Oval" descr="Oval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01598" y="9303669"/>
            <a:ext cx="3865596" cy="1536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  <p:bldP spid="173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19.png" descr="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641" y="507700"/>
            <a:ext cx="18464718" cy="1270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rrow"/>
          <p:cNvSpPr/>
          <p:nvPr/>
        </p:nvSpPr>
        <p:spPr>
          <a:xfrm>
            <a:off x="7741635" y="2707245"/>
            <a:ext cx="1604618" cy="754789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658 0.167306" pathEditMode="relative">
                                      <p:cBhvr>
                                        <p:cTn id="10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58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8 0.167306 L 0.002755 0.441897" pathEditMode="relative">
                                      <p:cBhvr>
                                        <p:cTn id="1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55 0.441897 L 0.003167 0.650372" pathEditMode="relative">
                                      <p:cBhvr>
                                        <p:cTn id="21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animBg="1" advAuto="0"/>
      <p:bldP spid="258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20.png" descr="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670" y="479850"/>
            <a:ext cx="18577663" cy="12794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Arrow"/>
          <p:cNvSpPr/>
          <p:nvPr/>
        </p:nvSpPr>
        <p:spPr>
          <a:xfrm>
            <a:off x="7591425" y="4609900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658 0.166471" pathEditMode="relative">
                                      <p:cBhvr>
                                        <p:cTn id="1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8 0.166471 L 0.002471 0.249113" pathEditMode="relative">
                                      <p:cBhvr>
                                        <p:cTn id="1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1 0.249113 L 0.002658 0.432771" pathEditMode="relative">
                                      <p:cBhvr>
                                        <p:cTn id="21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1" grpId="3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20a.png" descr="20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6033" y="719686"/>
            <a:ext cx="20273820" cy="1227662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Arrow"/>
          <p:cNvSpPr/>
          <p:nvPr/>
        </p:nvSpPr>
        <p:spPr>
          <a:xfrm>
            <a:off x="6915483" y="3958992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65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63544" y="11553180"/>
            <a:ext cx="3173229" cy="13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21.png" descr="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743" y="700365"/>
            <a:ext cx="19633552" cy="1195029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Arrow"/>
          <p:cNvSpPr/>
          <p:nvPr/>
        </p:nvSpPr>
        <p:spPr>
          <a:xfrm>
            <a:off x="7566390" y="6687797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893 0.220168" pathEditMode="relative">
                                      <p:cBhvr>
                                        <p:cTn id="10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68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93 0.220168 L 0.003285 0.297021" pathEditMode="relative">
                                      <p:cBhvr>
                                        <p:cTn id="1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animBg="1" advAuto="0"/>
      <p:bldP spid="268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21a.png" descr="21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1923" y="639798"/>
            <a:ext cx="20921229" cy="1235257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Arrow"/>
          <p:cNvSpPr/>
          <p:nvPr/>
        </p:nvSpPr>
        <p:spPr>
          <a:xfrm>
            <a:off x="7666529" y="5686399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72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86713" y="11089568"/>
            <a:ext cx="3173229" cy="130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753 0.098946" pathEditMode="relative">
                                      <p:cBhvr>
                                        <p:cTn id="10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71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1" animBg="1" advAuto="0"/>
      <p:bldP spid="271" grpId="3" animBg="1" advAuto="0"/>
      <p:bldP spid="272" grpId="4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22.png" descr="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5466" y="695005"/>
            <a:ext cx="17170402" cy="11544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rrow"/>
          <p:cNvSpPr/>
          <p:nvPr/>
        </p:nvSpPr>
        <p:spPr>
          <a:xfrm>
            <a:off x="9734415" y="8704898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579 0.145109" pathEditMode="relative">
                                      <p:cBhvr>
                                        <p:cTn id="10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1" animBg="1" advAuto="0"/>
      <p:bldP spid="275" grpId="3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22a.png" descr="22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3442" y="570930"/>
            <a:ext cx="18497116" cy="12422622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Arrow"/>
          <p:cNvSpPr/>
          <p:nvPr/>
        </p:nvSpPr>
        <p:spPr>
          <a:xfrm>
            <a:off x="7431203" y="2496241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110 0.155540" pathEditMode="relative">
                                      <p:cBhvr>
                                        <p:cTn id="10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80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10 0.155540 L 0.000000 0.309380" pathEditMode="relative">
                                      <p:cBhvr>
                                        <p:cTn id="1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309380 L 0.000000 0.490079" pathEditMode="relative">
                                      <p:cBhvr>
                                        <p:cTn id="21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80"/>
                                        </p:tgtEl>
                                      </p:cBhvr>
                                      <p:by x="108225" y="10822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490079 L 0.000110 0.685379" pathEditMode="relative">
                                      <p:cBhvr>
                                        <p:cTn id="2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animBg="1" advAuto="0"/>
      <p:bldP spid="280" grpId="3" animBg="1" advAuto="0"/>
      <p:bldP spid="280" grpId="6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22b.png" descr="22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9331" y="713442"/>
            <a:ext cx="18292343" cy="1228911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Arrow"/>
          <p:cNvSpPr/>
          <p:nvPr/>
        </p:nvSpPr>
        <p:spPr>
          <a:xfrm>
            <a:off x="7406168" y="2871764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579 0.148030" pathEditMode="relative">
                                      <p:cBhvr>
                                        <p:cTn id="10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79 0.148030 L 0.001173 0.399671" pathEditMode="relative">
                                      <p:cBhvr>
                                        <p:cTn id="1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3 0.399671 L 0.001804 0.600616" pathEditMode="relative">
                                      <p:cBhvr>
                                        <p:cTn id="21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08225" y="10822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" animBg="1" advAuto="0"/>
      <p:bldP spid="283" grpId="3" animBg="1" advAuto="0"/>
      <p:bldP spid="283" grpId="6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22c.png" descr="22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7804" y="766109"/>
            <a:ext cx="19168391" cy="12183782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Arrow"/>
          <p:cNvSpPr/>
          <p:nvPr/>
        </p:nvSpPr>
        <p:spPr>
          <a:xfrm>
            <a:off x="7130784" y="3272323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048 0.174314" pathEditMode="relative">
                                      <p:cBhvr>
                                        <p:cTn id="10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86"/>
                                        </p:tgtEl>
                                      </p:cBhvr>
                                      <p:by x="92400" y="92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8 0.174314 L 0.002582 0.330267" pathEditMode="relative">
                                      <p:cBhvr>
                                        <p:cTn id="1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82 0.330267 L 0.001493 0.526232" pathEditMode="relative">
                                      <p:cBhvr>
                                        <p:cTn id="21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86"/>
                                        </p:tgtEl>
                                      </p:cBhvr>
                                      <p:by x="108225" y="10822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1" animBg="1" advAuto="0"/>
      <p:bldP spid="286" grpId="3" animBg="1" advAuto="0"/>
      <p:bldP spid="286" grpId="6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22d.png" descr="22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1385" y="646249"/>
            <a:ext cx="19602176" cy="1242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Arrow"/>
          <p:cNvSpPr/>
          <p:nvPr/>
        </p:nvSpPr>
        <p:spPr>
          <a:xfrm>
            <a:off x="7481274" y="2996938"/>
            <a:ext cx="1604619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290" name="Dingbat Check"/>
          <p:cNvSpPr/>
          <p:nvPr/>
        </p:nvSpPr>
        <p:spPr>
          <a:xfrm>
            <a:off x="9601548" y="4733863"/>
            <a:ext cx="387416" cy="3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493 0.264162" pathEditMode="relative">
                                      <p:cBhvr>
                                        <p:cTn id="1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93 0.264162 L 0.003605 0.481179" pathEditMode="relative">
                                      <p:cBhvr>
                                        <p:cTn id="1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1" animBg="1" advAuto="0"/>
      <p:bldP spid="289" grpId="5" animBg="1" advAuto="0"/>
      <p:bldP spid="29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811" y="1243105"/>
            <a:ext cx="20305570" cy="1023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0598" y="7287077"/>
            <a:ext cx="4758291" cy="182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22e.png" descr="22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7841" y="526906"/>
            <a:ext cx="12667712" cy="8507468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Arrow"/>
          <p:cNvSpPr/>
          <p:nvPr/>
        </p:nvSpPr>
        <p:spPr>
          <a:xfrm>
            <a:off x="6980576" y="2421135"/>
            <a:ext cx="1604618" cy="754787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294" name="22f.png" descr="22f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3836" y="9093383"/>
            <a:ext cx="12595720" cy="361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Oval Oval" descr="Oval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57630" y="10939357"/>
            <a:ext cx="3173229" cy="130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Arrow"/>
          <p:cNvSpPr/>
          <p:nvPr/>
        </p:nvSpPr>
        <p:spPr>
          <a:xfrm>
            <a:off x="6980576" y="9436158"/>
            <a:ext cx="1604618" cy="612633"/>
          </a:xfrm>
          <a:prstGeom prst="rightArrow">
            <a:avLst>
              <a:gd name="adj1" fmla="val 32000"/>
              <a:gd name="adj2" fmla="val 132674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85289" pathEditMode="relative">
                                      <p:cBhvr>
                                        <p:cTn id="1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06066" y="1060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85289 L 0.000000 0.295966" pathEditMode="relative">
                                      <p:cBhvr>
                                        <p:cTn id="1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88888" y="8888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3" grpId="3" animBg="1" advAuto="0"/>
      <p:bldP spid="293" grpId="5" animBg="1" advAuto="0"/>
      <p:bldP spid="295" grpId="7" animBg="1" advAuto="0"/>
      <p:bldP spid="296" grpId="6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23.png" descr="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5769" y="429811"/>
            <a:ext cx="16570168" cy="1285637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Arrow"/>
          <p:cNvSpPr/>
          <p:nvPr/>
        </p:nvSpPr>
        <p:spPr>
          <a:xfrm>
            <a:off x="7931901" y="4749381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526810" pathEditMode="relative">
                                      <p:cBhvr>
                                        <p:cTn id="1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01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  <p:bldP spid="301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23a.png" descr="23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8125" y="586394"/>
            <a:ext cx="16215381" cy="1258131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Arrow"/>
          <p:cNvSpPr/>
          <p:nvPr/>
        </p:nvSpPr>
        <p:spPr>
          <a:xfrm>
            <a:off x="7706587" y="4649242"/>
            <a:ext cx="1604619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307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82385" y="12191103"/>
            <a:ext cx="3173228" cy="13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580 0.210839" pathEditMode="relative">
                                      <p:cBhvr>
                                        <p:cTn id="10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0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" animBg="1" advAuto="0"/>
      <p:bldP spid="306" grpId="3" animBg="1" advAuto="0"/>
      <p:bldP spid="307" grpId="4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onfirmation page 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>
                <a:solidFill>
                  <a:srgbClr val="DEDEDE"/>
                </a:solidFill>
              </a:defRPr>
            </a:lvl1pPr>
          </a:lstStyle>
          <a:p>
            <a:r>
              <a:t>Confirmation page - PRINT</a:t>
            </a:r>
          </a:p>
        </p:txBody>
      </p:sp>
      <p:pic>
        <p:nvPicPr>
          <p:cNvPr id="310" name="24_last page.png" descr="24_last p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1347" y="639166"/>
            <a:ext cx="13991785" cy="1088826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rrow"/>
          <p:cNvSpPr/>
          <p:nvPr/>
        </p:nvSpPr>
        <p:spPr>
          <a:xfrm>
            <a:off x="3425618" y="3422532"/>
            <a:ext cx="1604618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12" name="Arrow"/>
          <p:cNvSpPr/>
          <p:nvPr/>
        </p:nvSpPr>
        <p:spPr>
          <a:xfrm>
            <a:off x="3425618" y="4867585"/>
            <a:ext cx="1604618" cy="754788"/>
          </a:xfrm>
          <a:prstGeom prst="rightArrow">
            <a:avLst>
              <a:gd name="adj1" fmla="val 32000"/>
              <a:gd name="adj2" fmla="val 10768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13" name="Oval"/>
          <p:cNvSpPr/>
          <p:nvPr/>
        </p:nvSpPr>
        <p:spPr>
          <a:xfrm>
            <a:off x="5083197" y="5093761"/>
            <a:ext cx="3282513" cy="302439"/>
          </a:xfrm>
          <a:prstGeom prst="ellipse">
            <a:avLst/>
          </a:prstGeom>
          <a:ln w="12700">
            <a:solidFill>
              <a:srgbClr val="4F8F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3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  <p:bldP spid="312" grpId="2" animBg="1" advAuto="0"/>
      <p:bldP spid="313" grpId="3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EMAIL: Confirmation of Application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>
                <a:solidFill>
                  <a:srgbClr val="DEDEDE"/>
                </a:solidFill>
              </a:defRPr>
            </a:lvl1pPr>
          </a:lstStyle>
          <a:p>
            <a:r>
              <a:t>EMAIL: Confirmation of Application- print</a:t>
            </a:r>
          </a:p>
        </p:txBody>
      </p:sp>
      <p:pic>
        <p:nvPicPr>
          <p:cNvPr id="316" name="25_email from Admissions.png" descr="25_email from Admissio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8577" y="458876"/>
            <a:ext cx="11551961" cy="11248849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Oval"/>
          <p:cNvSpPr/>
          <p:nvPr/>
        </p:nvSpPr>
        <p:spPr>
          <a:xfrm>
            <a:off x="5580024" y="3105915"/>
            <a:ext cx="2762817" cy="1752453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3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EMAIL: User Name &amp; MT. Sac ID 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>
                <a:solidFill>
                  <a:srgbClr val="DEDEDE"/>
                </a:solidFill>
              </a:defRPr>
            </a:lvl1pPr>
          </a:lstStyle>
          <a:p>
            <a:r>
              <a:t>EMAIL: User Name &amp; MT. Sac ID - print</a:t>
            </a:r>
          </a:p>
        </p:txBody>
      </p:sp>
      <p:pic>
        <p:nvPicPr>
          <p:cNvPr id="320" name="26_email with ID_User Name.png" descr="26_email with ID_User Na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3785" y="448247"/>
            <a:ext cx="12124998" cy="1127010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val"/>
          <p:cNvSpPr/>
          <p:nvPr/>
        </p:nvSpPr>
        <p:spPr>
          <a:xfrm>
            <a:off x="8992558" y="6132826"/>
            <a:ext cx="3352433" cy="1241395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22" name="Arrow"/>
          <p:cNvSpPr/>
          <p:nvPr/>
        </p:nvSpPr>
        <p:spPr>
          <a:xfrm>
            <a:off x="7381133" y="6453382"/>
            <a:ext cx="1375722" cy="600283"/>
          </a:xfrm>
          <a:prstGeom prst="rightArrow">
            <a:avLst>
              <a:gd name="adj1" fmla="val 32000"/>
              <a:gd name="adj2" fmla="val 135403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  <p:bldP spid="322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97BC8B"/>
          </a:solidFill>
        </p:spPr>
        <p:txBody>
          <a:bodyPr/>
          <a:lstStyle>
            <a:lvl1pPr algn="ctr"/>
          </a:lstStyle>
          <a:p>
            <a:r>
              <a:t>Claim your account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www.mtsac.edu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3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Claim account</a:t>
            </a:r>
          </a:p>
        </p:txBody>
      </p:sp>
      <p:pic>
        <p:nvPicPr>
          <p:cNvPr id="328" name="1.png" descr="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0" y="507076"/>
            <a:ext cx="18480460" cy="1115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Oval Oval" descr="Oval Ov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5313" y="185068"/>
            <a:ext cx="3844937" cy="1241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www.mtsac.edu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Click on portal (my account)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3149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Line"/>
          <p:cNvSpPr/>
          <p:nvPr/>
        </p:nvSpPr>
        <p:spPr>
          <a:xfrm flipV="1">
            <a:off x="11683999" y="6350000"/>
            <a:ext cx="1270001" cy="1270000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334" name="Line"/>
          <p:cNvSpPr/>
          <p:nvPr/>
        </p:nvSpPr>
        <p:spPr>
          <a:xfrm flipV="1">
            <a:off x="11556999" y="6223000"/>
            <a:ext cx="1270001" cy="1270000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335" name="Line"/>
          <p:cNvSpPr/>
          <p:nvPr/>
        </p:nvSpPr>
        <p:spPr>
          <a:xfrm flipV="1">
            <a:off x="11810999" y="6477000"/>
            <a:ext cx="1270001" cy="1270000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336" name="Left Arrow 3"/>
          <p:cNvSpPr/>
          <p:nvPr/>
        </p:nvSpPr>
        <p:spPr>
          <a:xfrm>
            <a:off x="16069166" y="2008548"/>
            <a:ext cx="1092820" cy="334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06" y="16200"/>
                </a:moveTo>
                <a:lnTo>
                  <a:pt x="3306" y="21600"/>
                </a:lnTo>
                <a:lnTo>
                  <a:pt x="0" y="10800"/>
                </a:lnTo>
                <a:lnTo>
                  <a:pt x="3306" y="0"/>
                </a:lnTo>
                <a:lnTo>
                  <a:pt x="3306" y="5400"/>
                </a:lnTo>
                <a:lnTo>
                  <a:pt x="21600" y="5400"/>
                </a:lnTo>
                <a:lnTo>
                  <a:pt x="21600" y="16200"/>
                </a:lnTo>
                <a:lnTo>
                  <a:pt x="3306" y="162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337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19052" y="935666"/>
            <a:ext cx="5535033" cy="2878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2" animBg="1" advAuto="0"/>
      <p:bldP spid="337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www.mtsac.edu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/>
          <a:p>
            <a:pPr algn="ctr" defTabSz="718184">
              <a:lnSpc>
                <a:spcPct val="120000"/>
              </a:lnSpc>
              <a:defRPr sz="5000" u="sng">
                <a:solidFill>
                  <a:srgbClr val="DEDEDE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1</a:t>
            </a:r>
            <a:r>
              <a:rPr baseline="300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st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Time Users</a:t>
            </a:r>
          </a:p>
        </p:txBody>
      </p:sp>
      <p:pic>
        <p:nvPicPr>
          <p:cNvPr id="34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9154" y="545282"/>
            <a:ext cx="8125692" cy="10874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96160" y="9611832"/>
            <a:ext cx="2101702" cy="1297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77940" y="6644171"/>
            <a:ext cx="4231759" cy="926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2" animBg="1" advAuto="0"/>
      <p:bldP spid="34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3.png" descr="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812" y="389063"/>
            <a:ext cx="23188375" cy="11173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91492" y="7425311"/>
            <a:ext cx="2886469" cy="1527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CC Apply Accou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5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>
            <a:lvl1pPr algn="ctr" defTabSz="718184">
              <a:lnSpc>
                <a:spcPct val="120000"/>
              </a:lnSpc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defRPr>
            </a:lvl1pPr>
          </a:lstStyle>
          <a:p>
            <a:pPr>
              <a:defRPr>
                <a:solidFill>
                  <a:srgbClr val="DEDED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CCC Apply Account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5043" r="5043"/>
          <a:stretch>
            <a:fillRect/>
          </a:stretch>
        </p:blipFill>
        <p:spPr>
          <a:xfrm>
            <a:off x="610952" y="535349"/>
            <a:ext cx="16138948" cy="10761165"/>
          </a:xfrm>
          <a:prstGeom prst="rect">
            <a:avLst/>
          </a:prstGeom>
        </p:spPr>
      </p:pic>
      <p:sp>
        <p:nvSpPr>
          <p:cNvPr id="345" name="Text Placeholder 3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6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3672" y="4214119"/>
            <a:ext cx="1843719" cy="64781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Left Arrow 9"/>
          <p:cNvSpPr/>
          <p:nvPr/>
        </p:nvSpPr>
        <p:spPr>
          <a:xfrm>
            <a:off x="5220846" y="4989521"/>
            <a:ext cx="967304" cy="305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11" y="16200"/>
                </a:moveTo>
                <a:lnTo>
                  <a:pt x="3411" y="21600"/>
                </a:lnTo>
                <a:lnTo>
                  <a:pt x="0" y="10800"/>
                </a:lnTo>
                <a:lnTo>
                  <a:pt x="3411" y="0"/>
                </a:lnTo>
                <a:lnTo>
                  <a:pt x="3411" y="5400"/>
                </a:lnTo>
                <a:cubicBezTo>
                  <a:pt x="6442" y="5400"/>
                  <a:pt x="9474" y="5400"/>
                  <a:pt x="12505" y="5400"/>
                </a:cubicBezTo>
                <a:cubicBezTo>
                  <a:pt x="15537" y="5400"/>
                  <a:pt x="18568" y="5400"/>
                  <a:pt x="21600" y="5400"/>
                </a:cubicBezTo>
                <a:lnTo>
                  <a:pt x="21600" y="16200"/>
                </a:lnTo>
                <a:lnTo>
                  <a:pt x="3411" y="162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348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78233" y="3169429"/>
            <a:ext cx="5888771" cy="73771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49" name="Oval"/>
          <p:cNvSpPr/>
          <p:nvPr/>
        </p:nvSpPr>
        <p:spPr>
          <a:xfrm>
            <a:off x="15616375" y="6712677"/>
            <a:ext cx="3352433" cy="1241395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50" name="Title 20"/>
          <p:cNvSpPr txBox="1">
            <a:spLocks noGrp="1"/>
          </p:cNvSpPr>
          <p:nvPr>
            <p:ph type="title"/>
          </p:nvPr>
        </p:nvSpPr>
        <p:spPr>
          <a:xfrm>
            <a:off x="873124" y="11985625"/>
            <a:ext cx="22875877" cy="47625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 fontScale="90000"/>
          </a:bodyPr>
          <a:lstStyle/>
          <a:p>
            <a:pPr defTabSz="346709">
              <a:defRPr sz="2435"/>
            </a:pPr>
            <a:endParaRPr/>
          </a:p>
        </p:txBody>
      </p:sp>
      <p:pic>
        <p:nvPicPr>
          <p:cNvPr id="351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4057" y="3891258"/>
            <a:ext cx="1843720" cy="647809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H="1" flipV="1">
            <a:off x="7938429" y="4684667"/>
            <a:ext cx="7626491" cy="2469417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2" animBg="1" advAuto="0"/>
      <p:bldP spid="347" grpId="6" animBg="1" advAuto="0"/>
      <p:bldP spid="348" grpId="3" animBg="1" advAuto="0"/>
      <p:bldP spid="349" grpId="4" animBg="1" advAuto="0"/>
      <p:bldP spid="351" grpId="1" animBg="1" advAuto="0"/>
      <p:bldP spid="352" grpId="5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EMAIL: User Name &amp; MT. Sac ID 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/>
          <a:p>
            <a:pPr algn="ctr" defTabSz="718184">
              <a:lnSpc>
                <a:spcPct val="120000"/>
              </a:lnSpc>
              <a:defRPr sz="5000">
                <a:solidFill>
                  <a:srgbClr val="DEDEDE"/>
                </a:solidFill>
              </a:defRPr>
            </a:pPr>
            <a:endParaRPr/>
          </a:p>
        </p:txBody>
      </p:sp>
      <p:pic>
        <p:nvPicPr>
          <p:cNvPr id="35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9469" r="21750" b="8188"/>
          <a:stretch>
            <a:fillRect/>
          </a:stretch>
        </p:blipFill>
        <p:spPr>
          <a:xfrm>
            <a:off x="12438014" y="1042598"/>
            <a:ext cx="10629304" cy="9184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000" y="2525130"/>
            <a:ext cx="11441681" cy="6841895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Left Arrow 10"/>
          <p:cNvSpPr/>
          <p:nvPr/>
        </p:nvSpPr>
        <p:spPr>
          <a:xfrm>
            <a:off x="6690731" y="4527394"/>
            <a:ext cx="1739591" cy="356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15" y="16200"/>
                </a:moveTo>
                <a:lnTo>
                  <a:pt x="2215" y="21600"/>
                </a:lnTo>
                <a:lnTo>
                  <a:pt x="0" y="10800"/>
                </a:lnTo>
                <a:lnTo>
                  <a:pt x="2215" y="0"/>
                </a:lnTo>
                <a:lnTo>
                  <a:pt x="2215" y="5400"/>
                </a:lnTo>
                <a:lnTo>
                  <a:pt x="21600" y="5400"/>
                </a:lnTo>
                <a:lnTo>
                  <a:pt x="21600" y="16200"/>
                </a:lnTo>
                <a:lnTo>
                  <a:pt x="2215" y="1620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415F37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pic>
        <p:nvPicPr>
          <p:cNvPr id="358" name="Oval Oval" descr="Oval Ova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02490" y="8418862"/>
            <a:ext cx="1866105" cy="642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8988 0.040324" pathEditMode="relative">
                                      <p:cBhvr>
                                        <p:cTn id="6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88 0.040324 L -0.006439 0.071018" pathEditMode="relative">
                                      <p:cBhvr>
                                        <p:cTn id="1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9 0.071018 L -0.020914 0.102144" pathEditMode="relative">
                                      <p:cBhvr>
                                        <p:cTn id="14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14 0.102144 L -0.021747 0.127346" pathEditMode="relative">
                                      <p:cBhvr>
                                        <p:cTn id="1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357"/>
                                        </p:tgtEl>
                                      </p:cBhvr>
                                      <p:by x="95173" y="9517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47 0.127346 L 0.049240 0.156911" pathEditMode="relative">
                                      <p:cBhvr>
                                        <p:cTn id="25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240 0.156911 L -0.083503 0.198579" pathEditMode="relative">
                                      <p:cBhvr>
                                        <p:cTn id="2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5" animBg="1" advAuto="0"/>
      <p:bldP spid="358" grpId="8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EMAIL: User Name &amp; MT. Sac ID - print"/>
          <p:cNvSpPr txBox="1">
            <a:spLocks noGrp="1"/>
          </p:cNvSpPr>
          <p:nvPr>
            <p:ph type="body" sz="quarter" idx="1"/>
          </p:nvPr>
        </p:nvSpPr>
        <p:spPr>
          <a:xfrm>
            <a:off x="635000" y="12321016"/>
            <a:ext cx="23114000" cy="1001285"/>
          </a:xfrm>
          <a:prstGeom prst="rect">
            <a:avLst/>
          </a:prstGeom>
          <a:blipFill>
            <a:blip r:embed="rId2"/>
          </a:blipFill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>
            <a:normAutofit lnSpcReduction="10000"/>
          </a:bodyPr>
          <a:lstStyle/>
          <a:p>
            <a:pPr algn="ctr" defTabSz="718184">
              <a:lnSpc>
                <a:spcPct val="120000"/>
              </a:lnSpc>
              <a:defRPr sz="5000">
                <a:solidFill>
                  <a:srgbClr val="DEDEDE"/>
                </a:solidFill>
              </a:defRPr>
            </a:pPr>
            <a:endParaRPr/>
          </a:p>
        </p:txBody>
      </p:sp>
      <p:pic>
        <p:nvPicPr>
          <p:cNvPr id="36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0112" y="1185490"/>
            <a:ext cx="19678506" cy="914054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Oval"/>
          <p:cNvSpPr/>
          <p:nvPr/>
        </p:nvSpPr>
        <p:spPr>
          <a:xfrm>
            <a:off x="10655472" y="4527393"/>
            <a:ext cx="2671619" cy="468353"/>
          </a:xfrm>
          <a:prstGeom prst="ellipse">
            <a:avLst/>
          </a:prstGeom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63" name="Oval"/>
          <p:cNvSpPr/>
          <p:nvPr/>
        </p:nvSpPr>
        <p:spPr>
          <a:xfrm>
            <a:off x="10851302" y="7430810"/>
            <a:ext cx="2279949" cy="698559"/>
          </a:xfrm>
          <a:prstGeom prst="ellipse">
            <a:avLst/>
          </a:prstGeom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  <p:bldP spid="363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4781" r="4781"/>
          <a:stretch>
            <a:fillRect/>
          </a:stretch>
        </p:blipFill>
        <p:spPr>
          <a:xfrm>
            <a:off x="635000" y="411329"/>
            <a:ext cx="13364317" cy="8911092"/>
          </a:xfrm>
          <a:prstGeom prst="rect">
            <a:avLst/>
          </a:prstGeom>
        </p:spPr>
      </p:pic>
      <p:sp>
        <p:nvSpPr>
          <p:cNvPr id="366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5200"/>
            </a:pPr>
            <a:endParaRPr/>
          </a:p>
        </p:txBody>
      </p:sp>
      <p:sp>
        <p:nvSpPr>
          <p:cNvPr id="367" name="Text Placeholder 3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25907" y="6291624"/>
            <a:ext cx="5257801" cy="49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66581" y="478879"/>
            <a:ext cx="4404596" cy="551784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Oval"/>
          <p:cNvSpPr/>
          <p:nvPr/>
        </p:nvSpPr>
        <p:spPr>
          <a:xfrm>
            <a:off x="16013151" y="7114478"/>
            <a:ext cx="2955657" cy="579865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71" name="Oval"/>
          <p:cNvSpPr/>
          <p:nvPr/>
        </p:nvSpPr>
        <p:spPr>
          <a:xfrm>
            <a:off x="15304580" y="3324178"/>
            <a:ext cx="2648881" cy="422633"/>
          </a:xfrm>
          <a:prstGeom prst="ellipse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72" name="Straight Arrow Connector 13"/>
          <p:cNvSpPr/>
          <p:nvPr/>
        </p:nvSpPr>
        <p:spPr>
          <a:xfrm flipH="1">
            <a:off x="8095784" y="3546087"/>
            <a:ext cx="7025270" cy="847493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  <p:sp>
        <p:nvSpPr>
          <p:cNvPr id="373" name="Straight Arrow Connector 15"/>
          <p:cNvSpPr/>
          <p:nvPr/>
        </p:nvSpPr>
        <p:spPr>
          <a:xfrm flipH="1" flipV="1">
            <a:off x="8095784" y="4890394"/>
            <a:ext cx="7738948" cy="2424807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76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5200"/>
            </a:pPr>
            <a:endParaRPr/>
          </a:p>
        </p:txBody>
      </p:sp>
      <p:sp>
        <p:nvSpPr>
          <p:cNvPr id="377" name="Text Placeholder 3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shot 2023-01-18 at 12.13.22 PM.png" descr="Screenshot 2023-01-18 at 12.13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7016" y="1513975"/>
            <a:ext cx="10774036" cy="10726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Oval Oval" descr="Oval 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0154" y="7121124"/>
            <a:ext cx="2891980" cy="1263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New 1.png" descr="New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1212" y="1637045"/>
            <a:ext cx="17019337" cy="934421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rrow"/>
          <p:cNvSpPr/>
          <p:nvPr/>
        </p:nvSpPr>
        <p:spPr>
          <a:xfrm>
            <a:off x="5189680" y="6442026"/>
            <a:ext cx="2292341" cy="870048"/>
          </a:xfrm>
          <a:prstGeom prst="rightArrow">
            <a:avLst>
              <a:gd name="adj1" fmla="val 32000"/>
              <a:gd name="adj2" fmla="val 93420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189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5282" y="7535843"/>
            <a:ext cx="4531197" cy="1979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8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New 2.png" descr="New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830" y="2019310"/>
            <a:ext cx="13791697" cy="7826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New 2A.png" descr="New 2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94544" y="3487799"/>
            <a:ext cx="8567535" cy="568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40427" y="7314617"/>
            <a:ext cx="3236503" cy="141412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Line"/>
          <p:cNvSpPr/>
          <p:nvPr/>
        </p:nvSpPr>
        <p:spPr>
          <a:xfrm flipH="1" flipV="1">
            <a:off x="10151373" y="7647522"/>
            <a:ext cx="6136044" cy="351220"/>
          </a:xfrm>
          <a:prstGeom prst="line">
            <a:avLst/>
          </a:prstGeom>
          <a:ln w="635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8AA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93" y="1458970"/>
            <a:ext cx="19945780" cy="10251247"/>
          </a:xfrm>
          <a:prstGeom prst="rect">
            <a:avLst/>
          </a:prstGeom>
        </p:spPr>
      </p:pic>
      <p:sp>
        <p:nvSpPr>
          <p:cNvPr id="199" name="Dingbat Check"/>
          <p:cNvSpPr/>
          <p:nvPr/>
        </p:nvSpPr>
        <p:spPr>
          <a:xfrm>
            <a:off x="7698659" y="7660239"/>
            <a:ext cx="581424" cy="484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pic>
        <p:nvPicPr>
          <p:cNvPr id="198" name="Oval Oval" descr="Oval Ova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51577" y="10246170"/>
            <a:ext cx="2793470" cy="122055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rrow"/>
          <p:cNvSpPr/>
          <p:nvPr/>
        </p:nvSpPr>
        <p:spPr>
          <a:xfrm>
            <a:off x="6094040" y="5072659"/>
            <a:ext cx="1604619" cy="656529"/>
          </a:xfrm>
          <a:prstGeom prst="rightArrow">
            <a:avLst>
              <a:gd name="adj1" fmla="val 32000"/>
              <a:gd name="adj2" fmla="val 123803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231" pathEditMode="relative">
                                      <p:cBhvr>
                                        <p:cTn id="1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72231 L -0.000000 0.133651" pathEditMode="relative">
                                      <p:cBhvr>
                                        <p:cTn id="1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133651 L 0.151372 0.278721" pathEditMode="relative">
                                      <p:cBhvr>
                                        <p:cTn id="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4" animBg="1" advAuto="0"/>
      <p:bldP spid="198" grpId="6" animBg="1" advAuto="0"/>
      <p:bldP spid="19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New 4.png" descr="New 4.png"/>
          <p:cNvPicPr>
            <a:picLocks noChangeAspect="1"/>
          </p:cNvPicPr>
          <p:nvPr/>
        </p:nvPicPr>
        <p:blipFill>
          <a:blip r:embed="rId2">
            <a:extLst/>
          </a:blip>
          <a:srcRect l="4101"/>
          <a:stretch>
            <a:fillRect/>
          </a:stretch>
        </p:blipFill>
        <p:spPr>
          <a:xfrm>
            <a:off x="2601444" y="3122741"/>
            <a:ext cx="20038062" cy="652080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rrow"/>
          <p:cNvSpPr/>
          <p:nvPr/>
        </p:nvSpPr>
        <p:spPr>
          <a:xfrm>
            <a:off x="4548537" y="3534733"/>
            <a:ext cx="1604619" cy="656528"/>
          </a:xfrm>
          <a:prstGeom prst="rightArrow">
            <a:avLst>
              <a:gd name="adj1" fmla="val 32000"/>
              <a:gd name="adj2" fmla="val 123803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231" pathEditMode="relative">
                                      <p:cBhvr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72231 L -0.000000 0.154188" pathEditMode="relative">
                                      <p:cBhvr>
                                        <p:cTn id="1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154188 L 0.000619 0.233698" pathEditMode="relative">
                                      <p:cBhvr>
                                        <p:cTn id="2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19 0.233698 L 0.001426 0.303101" pathEditMode="relative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26 0.303101 L 0.003094 0.386521" pathEditMode="relative">
                                      <p:cBhvr>
                                        <p:cTn id="2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</p:bldLst>
  </p:timing>
</p:sld>
</file>

<file path=ppt/theme/theme1.xml><?xml version="1.0" encoding="utf-8"?>
<a:theme xmlns:a="http://schemas.openxmlformats.org/drawingml/2006/main" name="Blueprint">
  <a:themeElements>
    <a:clrScheme name="Blueprint">
      <a:dk1>
        <a:srgbClr val="568AAB"/>
      </a:dk1>
      <a:lt1>
        <a:srgbClr val="AB7655"/>
      </a:lt1>
      <a:dk2>
        <a:srgbClr val="A7A7A7"/>
      </a:dk2>
      <a:lt2>
        <a:srgbClr val="535353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8AA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8AA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163</Words>
  <Application>Microsoft Office PowerPoint</Application>
  <PresentationFormat>Custom</PresentationFormat>
  <Paragraphs>25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Helvetica Neue</vt:lpstr>
      <vt:lpstr>Helvetica Neue Bold Condensed</vt:lpstr>
      <vt:lpstr>Helvetica Neue Light</vt:lpstr>
      <vt:lpstr>Blueprint</vt:lpstr>
      <vt:lpstr>Mt. SAC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Claim your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Mt. SAC Application</dc:title>
  <cp:lastModifiedBy>Davidson, Veronica</cp:lastModifiedBy>
  <cp:revision>3</cp:revision>
  <dcterms:modified xsi:type="dcterms:W3CDTF">2023-01-19T21:01:25Z</dcterms:modified>
</cp:coreProperties>
</file>