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79" r:id="rId2"/>
    <p:sldId id="280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316" r:id="rId14"/>
    <p:sldId id="292" r:id="rId15"/>
    <p:sldId id="293" r:id="rId16"/>
    <p:sldId id="294" r:id="rId17"/>
    <p:sldId id="309" r:id="rId18"/>
    <p:sldId id="310" r:id="rId19"/>
    <p:sldId id="311" r:id="rId20"/>
    <p:sldId id="295" r:id="rId21"/>
    <p:sldId id="296" r:id="rId22"/>
    <p:sldId id="312" r:id="rId23"/>
    <p:sldId id="313" r:id="rId24"/>
    <p:sldId id="297" r:id="rId25"/>
    <p:sldId id="314" r:id="rId26"/>
    <p:sldId id="315" r:id="rId27"/>
    <p:sldId id="298" r:id="rId28"/>
    <p:sldId id="299" r:id="rId29"/>
    <p:sldId id="300" r:id="rId30"/>
    <p:sldId id="318" r:id="rId31"/>
    <p:sldId id="303" r:id="rId32"/>
    <p:sldId id="307" r:id="rId33"/>
    <p:sldId id="308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64B"/>
    <a:srgbClr val="B83B1D"/>
    <a:srgbClr val="D83B01"/>
    <a:srgbClr val="D7D7D7"/>
    <a:srgbClr val="C8C8C8"/>
    <a:srgbClr val="DD462F"/>
    <a:srgbClr val="0078D7"/>
    <a:srgbClr val="9BC9EF"/>
    <a:srgbClr val="898E8C"/>
    <a:srgbClr val="DFC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86051" autoAdjust="0"/>
  </p:normalViewPr>
  <p:slideViewPr>
    <p:cSldViewPr snapToGrid="0">
      <p:cViewPr varScale="1">
        <p:scale>
          <a:sx n="99" d="100"/>
          <a:sy n="99" d="100"/>
        </p:scale>
        <p:origin x="90" y="7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1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 around 4 Principles and 12 Guidelines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erceivable: Information and user interface components must be presentable to users in ways they can perceive.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nderstandable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8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BB3DE-D03D-43F0-8FF6-454E1AC089C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90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AC4B-C38C-4DB2-876C-432351D0F328}" type="datetime1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CISOA/3CBG 2018 Conference, Ontario,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3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ave.webaim.org/extension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tsac.instructure.com/enroll/36B6W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sac.edu/accessibility/colortes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mtsac.edu/accessibility/pdf/index.html#Fix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tsac.edu/accessibility" TargetMode="External"/><Relationship Id="rId4" Type="http://schemas.openxmlformats.org/officeDocument/2006/relationships/hyperlink" Target="https://www.mtsac.edu/accessibilit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sac.edu/accessibilityhel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omniupdate.com/blog/posts/2019/website-accessibility-checker.html" TargetMode="External"/><Relationship Id="rId3" Type="http://schemas.openxmlformats.org/officeDocument/2006/relationships/hyperlink" Target="https://www.mtsac.edu/accessibility/pdf/index.html#Fixes" TargetMode="External"/><Relationship Id="rId7" Type="http://schemas.openxmlformats.org/officeDocument/2006/relationships/hyperlink" Target="https://mtsac.instructure.com/enroll/36B6WE" TargetMode="External"/><Relationship Id="rId12" Type="http://schemas.openxmlformats.org/officeDocument/2006/relationships/hyperlink" Target="http://colororacle.org/" TargetMode="External"/><Relationship Id="rId2" Type="http://schemas.openxmlformats.org/officeDocument/2006/relationships/hyperlink" Target="http://www.mtsac.edu/accessibil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prototypr.io/the-new-guidelines-in-wcag-2-1-explained-c26e62b196f2" TargetMode="External"/><Relationship Id="rId11" Type="http://schemas.openxmlformats.org/officeDocument/2006/relationships/hyperlink" Target="https://www.mtsac.edu/accessibility/colortest/" TargetMode="External"/><Relationship Id="rId5" Type="http://schemas.openxmlformats.org/officeDocument/2006/relationships/hyperlink" Target="https://wave.webaim.org/extension" TargetMode="External"/><Relationship Id="rId10" Type="http://schemas.openxmlformats.org/officeDocument/2006/relationships/hyperlink" Target="https://www.accessibilityoz.com/forms/document-remediation-service-request/" TargetMode="External"/><Relationship Id="rId4" Type="http://schemas.openxmlformats.org/officeDocument/2006/relationships/hyperlink" Target="https://www.w3.org/TR/WCAG21/" TargetMode="External"/><Relationship Id="rId9" Type="http://schemas.openxmlformats.org/officeDocument/2006/relationships/hyperlink" Target="https://siteimprove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CAG21/#requirements-for-wcag-2-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cnbc.com/2019/10/07/dominos-supreme-court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5999" y="4623710"/>
            <a:ext cx="8080373" cy="111149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How to Scan Documents and Email for Accessibility Compliance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February 21, 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0" y="5959736"/>
            <a:ext cx="8080373" cy="4829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-Eric Turner | eturner@mtsac.edu | (909) 274-4379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5" y="286604"/>
            <a:ext cx="10994665" cy="800792"/>
          </a:xfrm>
        </p:spPr>
        <p:txBody>
          <a:bodyPr/>
          <a:lstStyle/>
          <a:p>
            <a:r>
              <a:rPr lang="en-US" dirty="0" smtClean="0"/>
              <a:t>Scan PDF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25396" y="1829763"/>
            <a:ext cx="9403891" cy="5413248"/>
          </a:xfrm>
        </p:spPr>
        <p:txBody>
          <a:bodyPr>
            <a:normAutofit/>
          </a:bodyPr>
          <a:lstStyle/>
          <a:p>
            <a:r>
              <a:rPr lang="en-US" sz="1900" dirty="0" smtClean="0"/>
              <a:t>To scan PDF Documents:</a:t>
            </a:r>
          </a:p>
          <a:p>
            <a:pPr marL="519113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Use Adobe Acrobat Pro scanning tool</a:t>
            </a:r>
          </a:p>
          <a:p>
            <a:pPr marL="519113" lvl="1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1146175" lvl="1" indent="-457200">
              <a:buFont typeface="+mj-lt"/>
              <a:buAutoNum type="arabicPeriod"/>
            </a:pPr>
            <a:r>
              <a:rPr lang="en-US" sz="1900" dirty="0" smtClean="0"/>
              <a:t>Launch the </a:t>
            </a:r>
            <a:r>
              <a:rPr lang="en-US" sz="1900" b="1" dirty="0" smtClean="0"/>
              <a:t>Accessibility</a:t>
            </a:r>
            <a:r>
              <a:rPr lang="en-US" sz="1900" dirty="0" smtClean="0"/>
              <a:t> </a:t>
            </a:r>
            <a:r>
              <a:rPr lang="en-US" sz="1900" b="1" dirty="0" smtClean="0"/>
              <a:t>Pane</a:t>
            </a:r>
          </a:p>
          <a:p>
            <a:pPr marL="1146175" lvl="1" indent="-457200">
              <a:buFont typeface="+mj-lt"/>
              <a:buAutoNum type="arabicPeriod"/>
            </a:pPr>
            <a:r>
              <a:rPr lang="en-US" sz="1900" dirty="0" smtClean="0"/>
              <a:t>Click</a:t>
            </a:r>
            <a:r>
              <a:rPr lang="en-US" sz="1900" b="1" dirty="0" smtClean="0"/>
              <a:t> Full Check</a:t>
            </a:r>
          </a:p>
          <a:p>
            <a:pPr marL="1146175" lvl="1" indent="-457200">
              <a:buFont typeface="+mj-lt"/>
              <a:buAutoNum type="arabicPeriod"/>
            </a:pPr>
            <a:r>
              <a:rPr lang="en-US" sz="1900" dirty="0" smtClean="0"/>
              <a:t>Click</a:t>
            </a:r>
            <a:r>
              <a:rPr lang="en-US" sz="1900" b="1" dirty="0" smtClean="0"/>
              <a:t> Start Checking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Adobe Acrobat Pro Accessibility Checker Results when all items successfully pass the sc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738" y="1651061"/>
            <a:ext cx="2754662" cy="27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VE Web accessibility too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834" y="2769156"/>
            <a:ext cx="2309348" cy="3725624"/>
          </a:xfrm>
          <a:prstGeom prst="rect">
            <a:avLst/>
          </a:prstGeom>
        </p:spPr>
      </p:pic>
      <p:grpSp>
        <p:nvGrpSpPr>
          <p:cNvPr id="9" name="Group 8" descr="OmniUpdate's OU Campus Accessibility Checker"/>
          <p:cNvGrpSpPr/>
          <p:nvPr/>
        </p:nvGrpSpPr>
        <p:grpSpPr>
          <a:xfrm>
            <a:off x="6082217" y="2275848"/>
            <a:ext cx="5693164" cy="4130830"/>
            <a:chOff x="6082217" y="2275848"/>
            <a:chExt cx="5693164" cy="4130830"/>
          </a:xfrm>
        </p:grpSpPr>
        <p:pic>
          <p:nvPicPr>
            <p:cNvPr id="7" name="Picture 6" descr="OmniUpdate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2217" y="2769156"/>
              <a:ext cx="5693164" cy="3637522"/>
            </a:xfrm>
            <a:prstGeom prst="rect">
              <a:avLst/>
            </a:prstGeom>
          </p:spPr>
        </p:pic>
        <p:pic>
          <p:nvPicPr>
            <p:cNvPr id="8" name="Picture 7" descr="OmniUpdate Lo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1948" y="2275848"/>
              <a:ext cx="1961905" cy="43809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5" y="286604"/>
            <a:ext cx="11190496" cy="800792"/>
          </a:xfrm>
        </p:spPr>
        <p:txBody>
          <a:bodyPr/>
          <a:lstStyle/>
          <a:p>
            <a:r>
              <a:rPr lang="en-US" dirty="0" smtClean="0"/>
              <a:t>Scan Webpages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50834" y="1267690"/>
            <a:ext cx="9403891" cy="5413248"/>
          </a:xfrm>
        </p:spPr>
        <p:txBody>
          <a:bodyPr>
            <a:normAutofit/>
          </a:bodyPr>
          <a:lstStyle/>
          <a:p>
            <a:r>
              <a:rPr lang="en-US" sz="1900" dirty="0" smtClean="0"/>
              <a:t>To scan Webpages: </a:t>
            </a: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2000" dirty="0"/>
              <a:t>WAVE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5"/>
              </a:rPr>
              <a:t>WAVE Webpage Scanning</a:t>
            </a:r>
            <a:r>
              <a:rPr lang="en-US" sz="2000" dirty="0" smtClean="0"/>
              <a:t>) </a:t>
            </a: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Content Management System</a:t>
            </a:r>
            <a:br>
              <a:rPr lang="en-US" sz="2000" dirty="0" smtClean="0"/>
            </a:br>
            <a:endParaRPr lang="en-US" sz="1900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7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eck for Accessibility Issues menu option under &quot;...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217" y="1384922"/>
            <a:ext cx="5791202" cy="4707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5" y="286604"/>
            <a:ext cx="11288534" cy="800792"/>
          </a:xfrm>
        </p:spPr>
        <p:txBody>
          <a:bodyPr/>
          <a:lstStyle/>
          <a:p>
            <a:r>
              <a:rPr lang="en-US" dirty="0" smtClean="0"/>
              <a:t>Scan Your Email (Office 365)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7659" y="1258315"/>
            <a:ext cx="40119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scan an email:</a:t>
            </a:r>
          </a:p>
          <a:p>
            <a:endParaRPr lang="en-US" dirty="0"/>
          </a:p>
          <a:p>
            <a:pPr marL="576263" indent="-342900">
              <a:buFont typeface="+mj-lt"/>
              <a:buAutoNum type="arabicPeriod"/>
            </a:pPr>
            <a:r>
              <a:rPr lang="en-US" dirty="0" smtClean="0"/>
              <a:t>Open </a:t>
            </a:r>
            <a:r>
              <a:rPr lang="en-US" b="1" dirty="0" smtClean="0"/>
              <a:t>Office 365</a:t>
            </a:r>
            <a:endParaRPr lang="en-US" dirty="0" smtClean="0"/>
          </a:p>
          <a:p>
            <a:pPr marL="576263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Outlook</a:t>
            </a:r>
          </a:p>
          <a:p>
            <a:pPr marL="576263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New Message </a:t>
            </a:r>
            <a:r>
              <a:rPr lang="en-US" dirty="0" smtClean="0"/>
              <a:t>to</a:t>
            </a:r>
            <a:r>
              <a:rPr lang="en-US" b="1" dirty="0" smtClean="0"/>
              <a:t> </a:t>
            </a:r>
            <a:r>
              <a:rPr lang="en-US" dirty="0" smtClean="0"/>
              <a:t>compose an email or forward an existing one</a:t>
            </a:r>
          </a:p>
          <a:p>
            <a:pPr marL="576263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Check for Accessibility Issues</a:t>
            </a:r>
            <a:r>
              <a:rPr lang="en-US" dirty="0" smtClean="0"/>
              <a:t> from the … menu</a:t>
            </a:r>
          </a:p>
          <a:p>
            <a:pPr marL="576263" indent="-342900">
              <a:buFont typeface="+mj-lt"/>
              <a:buAutoNum type="arabicPeriod"/>
            </a:pPr>
            <a:r>
              <a:rPr lang="en-US" dirty="0" smtClean="0"/>
              <a:t>Fix </a:t>
            </a:r>
            <a:r>
              <a:rPr lang="en-US" b="1" dirty="0" smtClean="0"/>
              <a:t>issues</a:t>
            </a:r>
            <a:r>
              <a:rPr lang="en-US" dirty="0" smtClean="0"/>
              <a:t> until </a:t>
            </a:r>
            <a:r>
              <a:rPr lang="en-US" i="1" dirty="0" smtClean="0"/>
              <a:t>No Issues Found </a:t>
            </a:r>
            <a:endParaRPr lang="en-US" i="1" dirty="0"/>
          </a:p>
        </p:txBody>
      </p:sp>
      <p:pic>
        <p:nvPicPr>
          <p:cNvPr id="6" name="Picture 5" descr="No Issues found. Your email content passes all checks for accessibility issue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489" y="4317393"/>
            <a:ext cx="2914286" cy="1923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2469" y="6389966"/>
            <a:ext cx="10699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Note: </a:t>
            </a:r>
            <a:r>
              <a:rPr lang="en-US" sz="1600" i="1" dirty="0" smtClean="0"/>
              <a:t>Check Accessibility</a:t>
            </a:r>
            <a:r>
              <a:rPr lang="en-US" sz="1600" dirty="0" smtClean="0"/>
              <a:t> works in Office 365, but not in all versions of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Your Documents in Canvas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38399" y="1388533"/>
            <a:ext cx="6299201" cy="1761067"/>
          </a:xfrm>
        </p:spPr>
        <p:txBody>
          <a:bodyPr>
            <a:normAutofit/>
          </a:bodyPr>
          <a:lstStyle/>
          <a:p>
            <a:r>
              <a:rPr lang="en-US" sz="2400" dirty="0"/>
              <a:t>U</a:t>
            </a:r>
            <a:r>
              <a:rPr lang="en-US" sz="2400" b="1" dirty="0"/>
              <a:t>DO</a:t>
            </a:r>
            <a:r>
              <a:rPr lang="en-US" sz="2400" dirty="0"/>
              <a:t>IT </a:t>
            </a:r>
            <a:r>
              <a:rPr lang="en-US" sz="2400" dirty="0" smtClean="0"/>
              <a:t>scans </a:t>
            </a:r>
            <a:r>
              <a:rPr lang="en-US" sz="2400" dirty="0"/>
              <a:t>your Canvas course, generates a report of accessibility </a:t>
            </a:r>
            <a:r>
              <a:rPr lang="en-US" sz="2400" dirty="0" smtClean="0"/>
              <a:t>issues, </a:t>
            </a:r>
            <a:r>
              <a:rPr lang="en-US" sz="2400" dirty="0"/>
              <a:t>and provides resources for addressing these issues.</a:t>
            </a:r>
          </a:p>
        </p:txBody>
      </p:sp>
      <p:pic>
        <p:nvPicPr>
          <p:cNvPr id="4" name="Picture 3" descr="&quot;You Do It&quot; sample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663" y="1088136"/>
            <a:ext cx="7511672" cy="5677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3335" y="1664569"/>
            <a:ext cx="3036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Run </a:t>
            </a:r>
            <a:r>
              <a:rPr lang="en-US" dirty="0" smtClean="0">
                <a:hlinkClick r:id="rId3"/>
              </a:rPr>
              <a:t>UDOIT</a:t>
            </a:r>
            <a:r>
              <a:rPr lang="en-US" dirty="0" smtClean="0"/>
              <a:t> in Canvas: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Accessibility Checker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Run Scanner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Review the </a:t>
            </a:r>
            <a:r>
              <a:rPr lang="en-US" b="1" dirty="0" smtClean="0"/>
              <a:t>Report</a:t>
            </a:r>
            <a:r>
              <a:rPr lang="en-US" dirty="0" smtClean="0"/>
              <a:t> and fix any errors</a:t>
            </a:r>
            <a:endParaRPr lang="en-US" dirty="0"/>
          </a:p>
        </p:txBody>
      </p:sp>
      <p:pic>
        <p:nvPicPr>
          <p:cNvPr id="6" name="Picture 5" descr="UDOIT Accessibility Repo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663" y="1088136"/>
            <a:ext cx="7511672" cy="628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390" y="594357"/>
            <a:ext cx="9272289" cy="835250"/>
          </a:xfrm>
        </p:spPr>
        <p:txBody>
          <a:bodyPr/>
          <a:lstStyle/>
          <a:p>
            <a:r>
              <a:rPr lang="en-US" dirty="0" smtClean="0"/>
              <a:t>Creating Accessible Documents from Scratch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989220"/>
            <a:ext cx="10076688" cy="38446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Microsoft Office (Word, PowerPoint, etc.)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L</a:t>
            </a:r>
            <a:r>
              <a:rPr lang="en-US" sz="2400" dirty="0" smtClean="0"/>
              <a:t>inks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I</a:t>
            </a:r>
            <a:r>
              <a:rPr lang="en-US" sz="2400" dirty="0" smtClean="0"/>
              <a:t>mages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</a:t>
            </a:r>
            <a:r>
              <a:rPr lang="en-US" sz="2400" dirty="0" smtClean="0"/>
              <a:t>tructure &amp; Styles</a:t>
            </a:r>
          </a:p>
          <a:p>
            <a:pPr marL="735013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</a:t>
            </a:r>
            <a:r>
              <a:rPr lang="en-US" sz="2400" dirty="0" smtClean="0"/>
              <a:t>ables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21360" y="5913489"/>
            <a:ext cx="5110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</a:t>
            </a:r>
            <a:r>
              <a:rPr lang="en-US" sz="1200" dirty="0" smtClean="0"/>
              <a:t>sed with permission from the High-Tech Center Training Unit (www.htctu.net)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89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Links should clearly show where the user will be taken when clicked.</a:t>
            </a:r>
          </a:p>
          <a:p>
            <a:endParaRPr lang="en-US" sz="1800" dirty="0" smtClean="0"/>
          </a:p>
          <a:p>
            <a:r>
              <a:rPr lang="en-US" sz="1800" dirty="0" smtClean="0"/>
              <a:t>Example:</a:t>
            </a:r>
          </a:p>
          <a:p>
            <a:endParaRPr lang="en-US" sz="1800" dirty="0"/>
          </a:p>
          <a:p>
            <a:pPr marL="457200" lvl="1"/>
            <a:r>
              <a:rPr lang="en-US" sz="2400" dirty="0" smtClean="0"/>
              <a:t>To apply for FAFSA, </a:t>
            </a:r>
            <a:r>
              <a:rPr lang="en-US" sz="2400" dirty="0" smtClean="0">
                <a:hlinkClick r:id="rId2"/>
              </a:rPr>
              <a:t>click here</a:t>
            </a:r>
            <a:r>
              <a:rPr lang="en-US" sz="24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Becomes:</a:t>
            </a:r>
          </a:p>
          <a:p>
            <a:endParaRPr lang="en-US" sz="1800" dirty="0"/>
          </a:p>
          <a:p>
            <a:pPr marL="457200"/>
            <a:r>
              <a:rPr lang="en-US" sz="2400" dirty="0" smtClean="0"/>
              <a:t>Use the </a:t>
            </a:r>
            <a:r>
              <a:rPr lang="en-US" sz="2400" dirty="0" smtClean="0">
                <a:hlinkClick r:id="rId2"/>
              </a:rPr>
              <a:t>FAFSA application</a:t>
            </a:r>
            <a:r>
              <a:rPr lang="en-US" sz="2400" dirty="0" smtClean="0"/>
              <a:t> to apply.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067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5501" y="340594"/>
            <a:ext cx="11311128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Images: Which </a:t>
            </a:r>
            <a:r>
              <a:rPr lang="en-US" dirty="0"/>
              <a:t>is the best alternative text for this image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" name="Picture 1" descr="Smiling stud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035" y="1110715"/>
            <a:ext cx="2948060" cy="23281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8534" y="3793436"/>
            <a:ext cx="8691992" cy="2684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513" lvl="2" indent="-290513">
              <a:buFont typeface="+mj-lt"/>
              <a:buAutoNum type="alphaUcPeriod"/>
            </a:pPr>
            <a:r>
              <a:rPr lang="en-US" sz="2500" dirty="0" smtClean="0"/>
              <a:t>“Image”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“Two girls and a boy leaning over”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“Three smiling students”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“Image of three smiling students”</a:t>
            </a:r>
          </a:p>
          <a:p>
            <a:pPr marL="288925" lvl="2" indent="-288925">
              <a:buFont typeface="+mj-lt"/>
              <a:buAutoNum type="alphaUcPeriod"/>
            </a:pPr>
            <a:r>
              <a:rPr lang="en-US" sz="2500" dirty="0" smtClean="0"/>
              <a:t>“Girl with blue shirt and shell necklace, next to girl with black shirt and hoop earrings, boy with plaid shirt in second row.”</a:t>
            </a:r>
          </a:p>
          <a:p>
            <a:pPr marL="385763" indent="-385763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4" y="448056"/>
            <a:ext cx="11313352" cy="640080"/>
          </a:xfrm>
        </p:spPr>
        <p:txBody>
          <a:bodyPr/>
          <a:lstStyle/>
          <a:p>
            <a:r>
              <a:rPr lang="en-US" dirty="0" smtClean="0"/>
              <a:t>Tag Your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7826" y="1162649"/>
            <a:ext cx="10076688" cy="4980762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are Tags and when do I need them?</a:t>
            </a:r>
          </a:p>
          <a:p>
            <a:pPr marL="398463" indent="-173038">
              <a:buFont typeface="Arial" panose="020B0604020202020204" pitchFamily="34" charset="0"/>
              <a:buChar char="•"/>
            </a:pPr>
            <a:r>
              <a:rPr lang="en-US" sz="2000" dirty="0"/>
              <a:t>Tags allow people to navigate a document in a similar way visual users navigate</a:t>
            </a:r>
          </a:p>
          <a:p>
            <a:pPr marL="398463" indent="-173038">
              <a:buFont typeface="Arial" panose="020B0604020202020204" pitchFamily="34" charset="0"/>
              <a:buChar char="•"/>
            </a:pPr>
            <a:r>
              <a:rPr lang="en-US" sz="2000" dirty="0" smtClean="0"/>
              <a:t>Apply </a:t>
            </a:r>
            <a:r>
              <a:rPr lang="en-US" sz="2000" dirty="0"/>
              <a:t>Tags to make your </a:t>
            </a:r>
            <a:r>
              <a:rPr lang="en-US" sz="2000" dirty="0" smtClean="0"/>
              <a:t>document accessible </a:t>
            </a:r>
            <a:r>
              <a:rPr lang="en-US" sz="2000" dirty="0"/>
              <a:t>to screen </a:t>
            </a:r>
            <a:r>
              <a:rPr lang="en-US" sz="2000" dirty="0" smtClean="0"/>
              <a:t>readers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Documents without Tags have: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No clear navigation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No understanding of pictures or links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No organization for screen </a:t>
            </a:r>
            <a:r>
              <a:rPr lang="en-US" sz="2000" dirty="0" smtClean="0"/>
              <a:t>readers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Documents with Tags: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Are easy to navigate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Have descriptions for pictures and links</a:t>
            </a:r>
          </a:p>
          <a:p>
            <a:pPr marL="398463" lvl="1" indent="-173038">
              <a:buFont typeface="Arial" panose="020B0604020202020204" pitchFamily="34" charset="0"/>
              <a:buChar char="•"/>
            </a:pPr>
            <a:r>
              <a:rPr lang="en-US" sz="2000" dirty="0"/>
              <a:t>Have an organized layout</a:t>
            </a:r>
          </a:p>
        </p:txBody>
      </p:sp>
    </p:spTree>
    <p:extLst>
      <p:ext uri="{BB962C8B-B14F-4D97-AF65-F5344CB8AC3E}">
        <p14:creationId xmlns:p14="http://schemas.microsoft.com/office/powerpoint/2010/main" val="356029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6" y="448056"/>
            <a:ext cx="11247450" cy="640080"/>
          </a:xfrm>
        </p:spPr>
        <p:txBody>
          <a:bodyPr/>
          <a:lstStyle/>
          <a:p>
            <a:r>
              <a:rPr lang="en-US" dirty="0" smtClean="0"/>
              <a:t>Tags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Types of Tags</a:t>
            </a:r>
          </a:p>
          <a:p>
            <a:pPr marL="233363" lvl="1"/>
            <a:r>
              <a:rPr lang="en-US" sz="2000" dirty="0" smtClean="0"/>
              <a:t>• Heading </a:t>
            </a:r>
            <a:r>
              <a:rPr lang="en-US" sz="2000" dirty="0"/>
              <a:t>Tags</a:t>
            </a:r>
          </a:p>
          <a:p>
            <a:pPr marL="233363" lvl="1"/>
            <a:r>
              <a:rPr lang="en-US" sz="2000" dirty="0" smtClean="0"/>
              <a:t>• Image </a:t>
            </a:r>
            <a:r>
              <a:rPr lang="en-US" sz="2000" dirty="0"/>
              <a:t>Alt. Tags</a:t>
            </a:r>
          </a:p>
          <a:p>
            <a:pPr marL="233363" lvl="1"/>
            <a:r>
              <a:rPr lang="en-US" sz="2000" dirty="0" smtClean="0"/>
              <a:t>• Table </a:t>
            </a:r>
            <a:r>
              <a:rPr lang="en-US" sz="2000" dirty="0"/>
              <a:t>Alt. Tags</a:t>
            </a:r>
          </a:p>
          <a:p>
            <a:pPr marL="233363" lvl="1"/>
            <a:r>
              <a:rPr lang="en-US" sz="2000" dirty="0" smtClean="0"/>
              <a:t>• Table </a:t>
            </a:r>
            <a:r>
              <a:rPr lang="en-US" sz="2000" dirty="0"/>
              <a:t>Heading Tags</a:t>
            </a:r>
          </a:p>
          <a:p>
            <a:pPr lvl="1"/>
            <a:r>
              <a:rPr lang="en-US" sz="2000" dirty="0"/>
              <a:t> </a:t>
            </a:r>
          </a:p>
          <a:p>
            <a:pPr lvl="1"/>
            <a:r>
              <a:rPr lang="en-US" sz="2000" dirty="0"/>
              <a:t>Other Considerations</a:t>
            </a:r>
          </a:p>
          <a:p>
            <a:pPr marL="233363" lvl="1"/>
            <a:r>
              <a:rPr lang="en-US" sz="2000" dirty="0" smtClean="0"/>
              <a:t>• Color</a:t>
            </a:r>
          </a:p>
          <a:p>
            <a:pPr marL="233363" lvl="1"/>
            <a:r>
              <a:rPr lang="en-US" sz="2000" dirty="0"/>
              <a:t>• </a:t>
            </a:r>
            <a:r>
              <a:rPr lang="en-US" sz="2000" dirty="0" smtClean="0"/>
              <a:t>Lists </a:t>
            </a:r>
            <a:endParaRPr lang="en-US" sz="2000" dirty="0"/>
          </a:p>
          <a:p>
            <a:pPr marL="233363" lvl="1"/>
            <a:r>
              <a:rPr lang="en-US" sz="2000" dirty="0" smtClean="0"/>
              <a:t>• Metadata</a:t>
            </a:r>
            <a:endParaRPr lang="en-US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44358" y="5610663"/>
            <a:ext cx="10221864" cy="1247337"/>
          </a:xfrm>
        </p:spPr>
        <p:txBody>
          <a:bodyPr>
            <a:no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000" dirty="0"/>
              <a:t>To those who use their eyes to read documents: there is no difference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sz="2000" dirty="0"/>
              <a:t>To a screen reader: One document is organized, one is not. One document is searchable, one is not!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7" name="Picture 6" descr="Sample document were tags have been add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46" y="1235413"/>
            <a:ext cx="4568564" cy="3531140"/>
          </a:xfrm>
          <a:prstGeom prst="rect">
            <a:avLst/>
          </a:prstGeom>
        </p:spPr>
      </p:pic>
      <p:pic>
        <p:nvPicPr>
          <p:cNvPr id="5" name="Picture 4" descr="Sample Document without Accessibility tag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641" y="1235413"/>
            <a:ext cx="4568564" cy="3531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34" y="448056"/>
            <a:ext cx="11280401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Can you tell the difference between these two documents?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37746" y="4819276"/>
            <a:ext cx="1076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Has Tags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20175" y="4819276"/>
            <a:ext cx="991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Tags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72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5648" y="1559858"/>
            <a:ext cx="10076688" cy="48624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Know what the Law says…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Whenever </a:t>
            </a:r>
            <a:r>
              <a:rPr lang="en-US" sz="2000" dirty="0"/>
              <a:t>possible, delete documents with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Whenever possible, use a webpage instead of a PDF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Keep original copies made from Microsoft Word, Excel, PowerPoint…</a:t>
            </a:r>
          </a:p>
          <a:p>
            <a:pPr marL="747713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Documents are more accessible in their native form</a:t>
            </a:r>
          </a:p>
          <a:p>
            <a:pPr marL="747713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Documents can be made to be read-only in their native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Live Demonstration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766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Style/Structure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1396419"/>
          </a:xfrm>
        </p:spPr>
        <p:txBody>
          <a:bodyPr/>
          <a:lstStyle/>
          <a:p>
            <a:r>
              <a:rPr lang="en-US" sz="1800" dirty="0"/>
              <a:t>Headings communicate the organization </a:t>
            </a:r>
            <a:r>
              <a:rPr lang="en-US" sz="1800" dirty="0" smtClean="0"/>
              <a:t>and structure of </a:t>
            </a:r>
            <a:r>
              <a:rPr lang="en-US" sz="1800" dirty="0"/>
              <a:t>the </a:t>
            </a:r>
            <a:r>
              <a:rPr lang="en-US" sz="1800" dirty="0" smtClean="0"/>
              <a:t>content. 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Assistive </a:t>
            </a:r>
            <a:r>
              <a:rPr lang="en-US" sz="1800" dirty="0"/>
              <a:t>technologies </a:t>
            </a:r>
            <a:r>
              <a:rPr lang="en-US" sz="1800" dirty="0" smtClean="0"/>
              <a:t>use headings </a:t>
            </a:r>
            <a:r>
              <a:rPr lang="en-US" sz="1800" dirty="0"/>
              <a:t>to provide in-page navigation</a:t>
            </a:r>
            <a:r>
              <a:rPr lang="en-US" sz="1800" dirty="0" smtClean="0"/>
              <a:t>. </a:t>
            </a:r>
          </a:p>
          <a:p>
            <a:pPr marL="571500" lvl="1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Make </a:t>
            </a:r>
            <a:r>
              <a:rPr lang="en-US" sz="1800" b="1" dirty="0"/>
              <a:t>sure headings and sub-headings are in logical sequential order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0215" y="3395169"/>
            <a:ext cx="45665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&lt;</a:t>
            </a:r>
            <a:r>
              <a:rPr lang="en-US" dirty="0"/>
              <a:t>h1&gt;Plant Foods that Humans Eat&lt;/h1&gt;</a:t>
            </a:r>
          </a:p>
          <a:p>
            <a:pPr lvl="1"/>
            <a:r>
              <a:rPr lang="en-US" dirty="0" smtClean="0"/>
              <a:t>&lt;</a:t>
            </a:r>
            <a:r>
              <a:rPr lang="en-US" dirty="0"/>
              <a:t>h2&gt;Fruit&lt;/h2&gt;</a:t>
            </a:r>
          </a:p>
          <a:p>
            <a:pPr lvl="1"/>
            <a:r>
              <a:rPr lang="en-US" dirty="0" smtClean="0"/>
              <a:t>&lt;</a:t>
            </a:r>
            <a:r>
              <a:rPr lang="en-US" dirty="0"/>
              <a:t>h3&gt;Apple&lt;/h3&gt;</a:t>
            </a:r>
          </a:p>
          <a:p>
            <a:pPr lvl="1"/>
            <a:r>
              <a:rPr lang="en-US" dirty="0" smtClean="0"/>
              <a:t>&lt;</a:t>
            </a:r>
            <a:r>
              <a:rPr lang="en-US" dirty="0"/>
              <a:t>h3&gt;Orange&lt;/h3&gt;</a:t>
            </a:r>
          </a:p>
          <a:p>
            <a:pPr lvl="1"/>
            <a:r>
              <a:rPr lang="en-US" dirty="0" smtClean="0"/>
              <a:t>&lt;</a:t>
            </a:r>
            <a:r>
              <a:rPr lang="en-US" dirty="0"/>
              <a:t>h3&gt;Banana&lt;/h3</a:t>
            </a:r>
            <a:r>
              <a:rPr lang="en-US" dirty="0" smtClean="0"/>
              <a:t>&gt;</a:t>
            </a:r>
          </a:p>
          <a:p>
            <a:pPr lvl="1"/>
            <a:r>
              <a:rPr lang="en-US" dirty="0"/>
              <a:t>&lt;h2&gt;Vegetables&lt;/h2&gt;</a:t>
            </a:r>
          </a:p>
          <a:p>
            <a:pPr lvl="1"/>
            <a:r>
              <a:rPr lang="en-US" dirty="0" smtClean="0"/>
              <a:t>&lt;</a:t>
            </a:r>
            <a:r>
              <a:rPr lang="en-US" dirty="0"/>
              <a:t>h3&gt;Broccoli&lt;/h3</a:t>
            </a:r>
            <a:r>
              <a:rPr lang="en-US" dirty="0" smtClean="0"/>
              <a:t>&gt;</a:t>
            </a:r>
            <a:endParaRPr lang="en-US" dirty="0"/>
          </a:p>
          <a:p>
            <a:pPr lvl="1"/>
            <a:r>
              <a:rPr lang="en-US" dirty="0"/>
              <a:t>&lt;h3&gt;Brussels sprouts&lt;/h3&gt;</a:t>
            </a:r>
          </a:p>
          <a:p>
            <a:pPr lvl="1"/>
            <a:r>
              <a:rPr lang="en-US" dirty="0" smtClean="0"/>
              <a:t>&lt;</a:t>
            </a:r>
            <a:r>
              <a:rPr lang="en-US" dirty="0"/>
              <a:t>h3&gt;Green beans&lt;/h3&gt;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9157" y="3395169"/>
            <a:ext cx="45665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&lt;</a:t>
            </a:r>
            <a:r>
              <a:rPr lang="en-US" dirty="0"/>
              <a:t>h1&gt;Plant Foods that Humans Eat&lt;/h1&gt;</a:t>
            </a:r>
          </a:p>
          <a:p>
            <a:pPr lvl="2"/>
            <a:r>
              <a:rPr lang="en-US" dirty="0" smtClean="0"/>
              <a:t>&lt;</a:t>
            </a:r>
            <a:r>
              <a:rPr lang="en-US" dirty="0"/>
              <a:t>h2&gt;Fruit&lt;/h2&gt;</a:t>
            </a:r>
          </a:p>
          <a:p>
            <a:pPr lvl="3"/>
            <a:r>
              <a:rPr lang="en-US" dirty="0" smtClean="0"/>
              <a:t>&lt;</a:t>
            </a:r>
            <a:r>
              <a:rPr lang="en-US" dirty="0"/>
              <a:t>h3&gt;Apple&lt;/h3&gt;</a:t>
            </a:r>
          </a:p>
          <a:p>
            <a:pPr lvl="3"/>
            <a:r>
              <a:rPr lang="en-US" dirty="0" smtClean="0"/>
              <a:t>&lt;</a:t>
            </a:r>
            <a:r>
              <a:rPr lang="en-US" dirty="0"/>
              <a:t>h3&gt;Orange&lt;/h3&gt;</a:t>
            </a:r>
          </a:p>
          <a:p>
            <a:pPr lvl="3"/>
            <a:r>
              <a:rPr lang="en-US" dirty="0" smtClean="0"/>
              <a:t>&lt;</a:t>
            </a:r>
            <a:r>
              <a:rPr lang="en-US" dirty="0"/>
              <a:t>h3&gt;Banana&lt;/h3</a:t>
            </a:r>
            <a:r>
              <a:rPr lang="en-US" dirty="0" smtClean="0"/>
              <a:t>&gt;</a:t>
            </a:r>
          </a:p>
          <a:p>
            <a:pPr lvl="2"/>
            <a:r>
              <a:rPr lang="en-US" dirty="0"/>
              <a:t>&lt;h2&gt;Vegetables&lt;/h2&gt;</a:t>
            </a:r>
          </a:p>
          <a:p>
            <a:pPr lvl="3"/>
            <a:r>
              <a:rPr lang="en-US" dirty="0" smtClean="0"/>
              <a:t>&lt;</a:t>
            </a:r>
            <a:r>
              <a:rPr lang="en-US" dirty="0"/>
              <a:t>h3&gt;Broccoli&lt;/h3</a:t>
            </a:r>
            <a:r>
              <a:rPr lang="en-US" dirty="0" smtClean="0"/>
              <a:t>&gt;</a:t>
            </a:r>
            <a:endParaRPr lang="en-US" dirty="0"/>
          </a:p>
          <a:p>
            <a:pPr lvl="3"/>
            <a:r>
              <a:rPr lang="en-US" dirty="0"/>
              <a:t>&lt;h3&gt;Brussels sprouts&lt;/h3&gt;</a:t>
            </a:r>
          </a:p>
          <a:p>
            <a:pPr lvl="3"/>
            <a:r>
              <a:rPr lang="en-US" dirty="0" smtClean="0"/>
              <a:t>&lt;</a:t>
            </a:r>
            <a:r>
              <a:rPr lang="en-US" dirty="0"/>
              <a:t>h3&gt;Green beans&lt;/h3&gt;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3039345"/>
            <a:ext cx="1575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Code: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 – Making Tables Accessible</a:t>
            </a:r>
            <a:endParaRPr lang="en-US" dirty="0"/>
          </a:p>
        </p:txBody>
      </p:sp>
      <p:sp>
        <p:nvSpPr>
          <p:cNvPr id="5" name="TextBox 4" descr="&#10;&#10;"/>
          <p:cNvSpPr txBox="1"/>
          <p:nvPr/>
        </p:nvSpPr>
        <p:spPr>
          <a:xfrm>
            <a:off x="1934308" y="1215851"/>
            <a:ext cx="83138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Split </a:t>
            </a:r>
            <a:r>
              <a:rPr lang="en-US" b="1" dirty="0" smtClean="0"/>
              <a:t>nested</a:t>
            </a:r>
            <a:r>
              <a:rPr lang="en-US" dirty="0" smtClean="0"/>
              <a:t> </a:t>
            </a:r>
            <a:r>
              <a:rPr lang="en-US" b="1" dirty="0" smtClean="0"/>
              <a:t>tables</a:t>
            </a:r>
            <a:r>
              <a:rPr lang="en-US" dirty="0" smtClean="0"/>
              <a:t> into multiple 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Remove</a:t>
            </a:r>
            <a:r>
              <a:rPr lang="en-US" b="1" dirty="0" smtClean="0"/>
              <a:t> merged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Set row headers in your tables using </a:t>
            </a:r>
            <a:r>
              <a:rPr lang="en-US" i="1" dirty="0" smtClean="0"/>
              <a:t>Table Properties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i="1" dirty="0"/>
              <a:t>Uncheck the Allow row to break across pages check box in the Options section.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i="1" dirty="0"/>
              <a:t>Check the Repeat as header row at the top of each </a:t>
            </a:r>
            <a:r>
              <a:rPr lang="en-US" i="1" dirty="0" smtClean="0"/>
              <a:t>page</a:t>
            </a:r>
          </a:p>
        </p:txBody>
      </p:sp>
      <p:pic>
        <p:nvPicPr>
          <p:cNvPr id="4098" name="Picture 2" descr="Uncheck the Allow row to break across pages check box in the Options section.&#10;Check the Repeat as header row at the top of each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57" y="2773643"/>
            <a:ext cx="7180810" cy="34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9571" y="6333469"/>
            <a:ext cx="1036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 smtClean="0"/>
              <a:t>Note: Do not forget to add Alt-text </a:t>
            </a:r>
            <a:r>
              <a:rPr lang="en-US" dirty="0"/>
              <a:t>to your tables</a:t>
            </a:r>
          </a:p>
          <a:p>
            <a:endParaRPr lang="en-US" dirty="0"/>
          </a:p>
        </p:txBody>
      </p:sp>
      <p:pic>
        <p:nvPicPr>
          <p:cNvPr id="6" name="Picture 5" descr="Do not forget to add Alt-text"/>
          <p:cNvPicPr>
            <a:picLocks noChangeAspect="1"/>
          </p:cNvPicPr>
          <p:nvPr/>
        </p:nvPicPr>
        <p:blipFill rotWithShape="1">
          <a:blip r:embed="rId3"/>
          <a:srcRect l="8098"/>
          <a:stretch/>
        </p:blipFill>
        <p:spPr>
          <a:xfrm>
            <a:off x="8111697" y="3108571"/>
            <a:ext cx="306340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ables with multiple header rows must be split apar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26" y="2836232"/>
            <a:ext cx="9810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xample of how not to do tables. This table has two header r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69" y="1957443"/>
            <a:ext cx="4753574" cy="233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186249"/>
            <a:ext cx="10076688" cy="46476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this table Okay?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174" y="448056"/>
            <a:ext cx="11272162" cy="640080"/>
          </a:xfrm>
        </p:spPr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 big table that has been split into two smaller tables, each with its own header row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69" y="1957443"/>
            <a:ext cx="4753574" cy="268150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25669" y="4938131"/>
            <a:ext cx="10076688" cy="1791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 smtClean="0"/>
              <a:t>Keep Each Table to one page if possible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Do not use tables for formatting only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/>
              <a:t>Do not use nested tables or columns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1028" name="Picture 4" descr="Table with muliple header rows must be split a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26" y="2836232"/>
            <a:ext cx="9810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dicates this is the Second 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01" y="3803549"/>
            <a:ext cx="4953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ndicates this is the first 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01" y="2310826"/>
            <a:ext cx="53340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186249"/>
            <a:ext cx="10076688" cy="46476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this table Okay?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174" y="448056"/>
            <a:ext cx="11272162" cy="640080"/>
          </a:xfrm>
        </p:spPr>
        <p:txBody>
          <a:bodyPr/>
          <a:lstStyle/>
          <a:p>
            <a:r>
              <a:rPr lang="en-US" dirty="0" smtClean="0"/>
              <a:t>Tables </a:t>
            </a:r>
            <a:r>
              <a:rPr lang="en-US" dirty="0" smtClean="0">
                <a:solidFill>
                  <a:srgbClr val="932D32"/>
                </a:solidFill>
              </a:rPr>
              <a:t>(Split)</a:t>
            </a:r>
            <a:endParaRPr lang="en-US" dirty="0">
              <a:solidFill>
                <a:srgbClr val="932D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481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Considerations: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5263697"/>
          </a:xfrm>
        </p:spPr>
        <p:txBody>
          <a:bodyPr>
            <a:noAutofit/>
          </a:bodyPr>
          <a:lstStyle/>
          <a:p>
            <a:pPr lvl="1" fontAlgn="ctr"/>
            <a:r>
              <a:rPr lang="en-US" sz="2400" dirty="0" smtClean="0"/>
              <a:t>Colors should not be used to communicate information</a:t>
            </a:r>
          </a:p>
          <a:p>
            <a:pPr marL="685800" lvl="2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If you were to use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text to communicate bad information and </a:t>
            </a:r>
            <a:r>
              <a:rPr lang="en-US" sz="2400" dirty="0" smtClean="0">
                <a:solidFill>
                  <a:srgbClr val="49A64B"/>
                </a:solidFill>
              </a:rPr>
              <a:t>green</a:t>
            </a:r>
            <a:r>
              <a:rPr lang="en-US" sz="2400" dirty="0" smtClean="0"/>
              <a:t> text to communicate good information</a:t>
            </a:r>
          </a:p>
          <a:p>
            <a:pPr marL="1263650" lvl="4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Those who use screen readers would not get that information</a:t>
            </a:r>
          </a:p>
          <a:p>
            <a:pPr marL="1263650" lvl="4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Those who are color blind would not get that information</a:t>
            </a:r>
          </a:p>
          <a:p>
            <a:pPr marL="577850" lvl="1" indent="-173038" fontAlgn="ctr">
              <a:buFont typeface="Arial" panose="020B0604020202020204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b="1" dirty="0" smtClean="0"/>
              <a:t>bold</a:t>
            </a:r>
            <a:r>
              <a:rPr lang="en-US" sz="2400" dirty="0" smtClean="0"/>
              <a:t> or </a:t>
            </a:r>
            <a:r>
              <a:rPr lang="en-US" sz="2400" i="1" dirty="0" smtClean="0"/>
              <a:t>italics</a:t>
            </a:r>
            <a:r>
              <a:rPr lang="en-US" sz="2400" dirty="0" smtClean="0"/>
              <a:t> to communicate information</a:t>
            </a:r>
          </a:p>
          <a:p>
            <a:pPr marL="577850" lvl="1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If you use color, it must be high contrast (i.e., dark text on light background </a:t>
            </a:r>
            <a:br>
              <a:rPr lang="en-US" sz="2400" dirty="0" smtClean="0"/>
            </a:br>
            <a:r>
              <a:rPr lang="en-US" sz="2400" dirty="0" smtClean="0"/>
              <a:t>or vice-versa)</a:t>
            </a:r>
          </a:p>
          <a:p>
            <a:pPr marL="173038" lvl="1" indent="-173038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algn="ctr"/>
            <a:r>
              <a:rPr lang="en-US" sz="2400" dirty="0" smtClean="0">
                <a:hlinkClick r:id="rId2"/>
              </a:rPr>
              <a:t>Color Test (http://www.mtsac.edu/accessibility/colortest)</a:t>
            </a:r>
            <a:r>
              <a:rPr lang="en-US" sz="2400" dirty="0" smtClean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35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82715" y="2597863"/>
            <a:ext cx="1706947" cy="3294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Aft>
                <a:spcPts val="600"/>
              </a:spcAft>
              <a:buAutoNum type="alphaUcPeriod"/>
            </a:pPr>
            <a:r>
              <a:rPr lang="en-US" sz="2400" dirty="0"/>
              <a:t>Yes</a:t>
            </a:r>
          </a:p>
          <a:p>
            <a:pPr marL="514350" indent="-514350">
              <a:spcAft>
                <a:spcPts val="600"/>
              </a:spcAft>
              <a:buAutoNum type="alphaUcPeriod"/>
            </a:pPr>
            <a:r>
              <a:rPr lang="en-US" sz="2400" dirty="0"/>
              <a:t>No</a:t>
            </a:r>
          </a:p>
          <a:p>
            <a:pPr marL="514350" indent="-514350">
              <a:spcAft>
                <a:spcPts val="600"/>
              </a:spcAft>
              <a:buAutoNum type="alphaUcPeriod"/>
            </a:pPr>
            <a:r>
              <a:rPr lang="en-US" sz="2400" dirty="0"/>
              <a:t>Maybe</a:t>
            </a:r>
          </a:p>
        </p:txBody>
      </p:sp>
      <p:pic>
        <p:nvPicPr>
          <p:cNvPr id="4" name="Content Placeholder 3" descr="Scaned flyer of a Sodexo advertisement for a free cookie with the purchase of any coffe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3019" y="328254"/>
            <a:ext cx="7476899" cy="633670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9" y="302005"/>
            <a:ext cx="3424711" cy="644881"/>
          </a:xfrm>
        </p:spPr>
        <p:txBody>
          <a:bodyPr>
            <a:normAutofit/>
          </a:bodyPr>
          <a:lstStyle/>
          <a:p>
            <a:r>
              <a:rPr lang="en-US" sz="3000" dirty="0"/>
              <a:t>Is this a good email?</a:t>
            </a:r>
          </a:p>
        </p:txBody>
      </p:sp>
    </p:spTree>
    <p:extLst>
      <p:ext uri="{BB962C8B-B14F-4D97-AF65-F5344CB8AC3E}">
        <p14:creationId xmlns:p14="http://schemas.microsoft.com/office/powerpoint/2010/main" val="208914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8816" y="1900709"/>
            <a:ext cx="10062556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 sending to all employees</a:t>
            </a:r>
          </a:p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 only sending to a small group, all of whom I know</a:t>
            </a:r>
          </a:p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 only sending to one other person</a:t>
            </a:r>
          </a:p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email contains a survey</a:t>
            </a:r>
          </a:p>
          <a:p>
            <a:pPr marL="519113" lvl="1" indent="-479425" defTabSz="914400">
              <a:lnSpc>
                <a:spcPct val="9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email contains educational or training material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Email is Required to be Accessible if</a:t>
            </a:r>
          </a:p>
        </p:txBody>
      </p:sp>
    </p:spTree>
    <p:extLst>
      <p:ext uri="{BB962C8B-B14F-4D97-AF65-F5344CB8AC3E}">
        <p14:creationId xmlns:p14="http://schemas.microsoft.com/office/powerpoint/2010/main" val="174888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449131" cy="640080"/>
          </a:xfrm>
        </p:spPr>
        <p:txBody>
          <a:bodyPr/>
          <a:lstStyle/>
          <a:p>
            <a:r>
              <a:rPr lang="en-US" dirty="0" smtClean="0"/>
              <a:t>My PDF Doesn't Pass. Now What?</a:t>
            </a:r>
            <a:endParaRPr lang="en-US" dirty="0"/>
          </a:p>
        </p:txBody>
      </p:sp>
      <p:sp>
        <p:nvSpPr>
          <p:cNvPr id="4" name="Content Placeholder 3" hidden="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Groundskeeper Example of Tags and Heade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70" y="1088136"/>
            <a:ext cx="9837672" cy="767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6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856" y="448056"/>
            <a:ext cx="10044479" cy="640080"/>
          </a:xfrm>
        </p:spPr>
        <p:txBody>
          <a:bodyPr/>
          <a:lstStyle/>
          <a:p>
            <a:r>
              <a:rPr lang="en-US" dirty="0" smtClean="0"/>
              <a:t>Use the Adobe Acrobat Action Wizard</a:t>
            </a:r>
            <a:endParaRPr lang="en-US" dirty="0"/>
          </a:p>
        </p:txBody>
      </p:sp>
      <p:pic>
        <p:nvPicPr>
          <p:cNvPr id="3" name="Picture 2" descr="Action Wizard Shortcu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894" y="1345875"/>
            <a:ext cx="3033144" cy="934870"/>
          </a:xfrm>
          <a:prstGeom prst="rect">
            <a:avLst/>
          </a:prstGeom>
        </p:spPr>
      </p:pic>
      <p:pic>
        <p:nvPicPr>
          <p:cNvPr id="4" name="Content Placeholder 3" descr="Make Accessible Start button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719973" y="2538484"/>
            <a:ext cx="4914406" cy="35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Fixes</a:t>
            </a:r>
            <a:endParaRPr lang="en-US" dirty="0"/>
          </a:p>
        </p:txBody>
      </p:sp>
      <p:sp>
        <p:nvSpPr>
          <p:cNvPr id="3" name="Content Placeholder 2" hidden="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 descr="For Decoration Only"/>
          <p:cNvSpPr/>
          <p:nvPr/>
        </p:nvSpPr>
        <p:spPr>
          <a:xfrm>
            <a:off x="-140677" y="-128954"/>
            <a:ext cx="12449908" cy="7023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ccessibility Issues and instructions on how to fix them https://www.mtsac.edu/accessibility/pdf/index.html#Fixes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" y="0"/>
            <a:ext cx="11195538" cy="6894761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>
          <a:xfrm rot="20160221">
            <a:off x="756491" y="2691788"/>
            <a:ext cx="10137712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dirty="0">
                <a:hlinkClick r:id="rId5"/>
              </a:rPr>
              <a:t>www.mtsac.edu/accessibility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-140677" y="381000"/>
            <a:ext cx="12449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Wouldn’t It Be Nice If There Was One Central Place for Accessibility Help?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ccessibility erro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t="1306" r="70773"/>
          <a:stretch/>
        </p:blipFill>
        <p:spPr bwMode="auto">
          <a:xfrm>
            <a:off x="4776597" y="1585549"/>
            <a:ext cx="2800350" cy="757121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5"/>
            <a:ext cx="11311128" cy="862129"/>
          </a:xfrm>
        </p:spPr>
        <p:txBody>
          <a:bodyPr>
            <a:normAutofit/>
          </a:bodyPr>
          <a:lstStyle/>
          <a:p>
            <a:r>
              <a:rPr lang="en-US" sz="3600" dirty="0"/>
              <a:t>Accessibility Scan Not Passed, Now What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09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000" dirty="0" smtClean="0"/>
              <a:t>Let’s See It…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55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4" y="448056"/>
            <a:ext cx="10276491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Need </a:t>
            </a:r>
            <a:r>
              <a:rPr lang="en-US" dirty="0"/>
              <a:t>help making an accessible document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798513" lvl="1" indent="-342900">
              <a:buFont typeface="+mj-lt"/>
              <a:buAutoNum type="arabicPeriod"/>
              <a:tabLst>
                <a:tab pos="514350" algn="l"/>
              </a:tabLst>
            </a:pPr>
            <a:r>
              <a:rPr lang="en-US" sz="2400" dirty="0" smtClean="0"/>
              <a:t>Get Training and Fix It Yourself</a:t>
            </a:r>
          </a:p>
          <a:p>
            <a:pPr marL="798513" lvl="1" indent="-342900">
              <a:buFont typeface="+mj-lt"/>
              <a:buAutoNum type="arabicPeriod"/>
              <a:tabLst>
                <a:tab pos="514350" algn="l"/>
              </a:tabLst>
            </a:pPr>
            <a:r>
              <a:rPr lang="en-US" sz="2400" dirty="0" smtClean="0"/>
              <a:t>Send It to an Accessibility Vendor </a:t>
            </a:r>
          </a:p>
          <a:p>
            <a:pPr marL="798513" lvl="1" indent="-342900">
              <a:buFont typeface="+mj-lt"/>
              <a:buAutoNum type="arabicPeriod"/>
              <a:tabLst>
                <a:tab pos="514350" algn="l"/>
              </a:tabLst>
            </a:pPr>
            <a:endParaRPr lang="en-US" sz="2000" dirty="0"/>
          </a:p>
          <a:p>
            <a:pPr marL="455613" lvl="1" algn="ctr">
              <a:tabLst>
                <a:tab pos="514350" algn="l"/>
              </a:tabLst>
            </a:pPr>
            <a:r>
              <a:rPr lang="en-US" sz="4000" dirty="0" smtClean="0">
                <a:hlinkClick r:id="rId2"/>
              </a:rPr>
              <a:t>www.mtsac.edu/accessibilityhelp</a:t>
            </a:r>
            <a:endParaRPr lang="en-US" sz="4000" dirty="0" smtClean="0"/>
          </a:p>
          <a:p>
            <a:pPr marL="798513" lvl="1" indent="-342900">
              <a:buFont typeface="+mj-lt"/>
              <a:buAutoNum type="arabicPeriod"/>
              <a:tabLst>
                <a:tab pos="514350" algn="l"/>
              </a:tabLst>
            </a:pP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8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35" y="448056"/>
            <a:ext cx="11280401" cy="64008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5648" y="1196622"/>
            <a:ext cx="10076688" cy="566137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Need help making an accessible document?</a:t>
            </a:r>
          </a:p>
          <a:p>
            <a:pPr marL="798513" lvl="1" indent="-342900">
              <a:buFont typeface="Arial" panose="020B0604020202020204" pitchFamily="34" charset="0"/>
              <a:buChar char="•"/>
              <a:tabLst>
                <a:tab pos="514350" algn="l"/>
              </a:tabLst>
            </a:pPr>
            <a:r>
              <a:rPr lang="en-US" sz="1800" dirty="0" smtClean="0"/>
              <a:t>Check out the Mt. SAC </a:t>
            </a:r>
            <a:r>
              <a:rPr lang="en-US" sz="1800" dirty="0" smtClean="0">
                <a:hlinkClick r:id="rId2"/>
              </a:rPr>
              <a:t>Accessibility webpage</a:t>
            </a:r>
            <a:r>
              <a:rPr lang="en-US" sz="1800" dirty="0" smtClean="0"/>
              <a:t> for </a:t>
            </a:r>
            <a:r>
              <a:rPr lang="en-US" sz="1800" dirty="0" smtClean="0">
                <a:hlinkClick r:id="rId3"/>
              </a:rPr>
              <a:t>common errors and fixes</a:t>
            </a:r>
            <a:r>
              <a:rPr lang="en-US" sz="1800" dirty="0" smtClean="0"/>
              <a:t>.  </a:t>
            </a:r>
          </a:p>
          <a:p>
            <a:endParaRPr lang="en-US" sz="1800" dirty="0" smtClean="0"/>
          </a:p>
          <a:p>
            <a:r>
              <a:rPr lang="en-US" sz="1800" dirty="0" smtClean="0"/>
              <a:t>Other Resources:</a:t>
            </a:r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4"/>
              </a:rPr>
              <a:t>WCAG Guidelines</a:t>
            </a:r>
            <a:endParaRPr lang="en-US" sz="1800" dirty="0" smtClean="0">
              <a:hlinkClick r:id="rId5"/>
            </a:endParaRPr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6"/>
              </a:rPr>
              <a:t>Alexander </a:t>
            </a:r>
            <a:r>
              <a:rPr lang="en-US" sz="1800" dirty="0" err="1" smtClean="0">
                <a:hlinkClick r:id="rId6"/>
              </a:rPr>
              <a:t>Skogberg’s</a:t>
            </a:r>
            <a:r>
              <a:rPr lang="en-US" sz="1800" dirty="0" smtClean="0">
                <a:hlinkClick r:id="rId6"/>
              </a:rPr>
              <a:t> blog</a:t>
            </a:r>
            <a:r>
              <a:rPr lang="en-US" sz="1800" dirty="0" smtClean="0"/>
              <a:t> that explains the new additions to WCAG 2.1</a:t>
            </a:r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7"/>
              </a:rPr>
              <a:t>UDOIT Scanning for Canvas</a:t>
            </a:r>
            <a:endParaRPr lang="en-US" sz="1800" dirty="0" smtClean="0">
              <a:hlinkClick r:id=""/>
            </a:endParaRPr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"/>
              </a:rPr>
              <a:t>WAVE (Web Page Scanning)</a:t>
            </a:r>
            <a:endParaRPr lang="en-US" sz="1800" dirty="0" smtClean="0"/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8"/>
              </a:rPr>
              <a:t>OmniUpdate OU Campus Accessibility Scanning</a:t>
            </a:r>
            <a:endParaRPr lang="en-US" sz="1800" dirty="0" smtClean="0"/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9"/>
              </a:rPr>
              <a:t>Siteimprove (Website Scanning, PDF Scanning, and Quality Assurance)</a:t>
            </a:r>
            <a:endParaRPr lang="en-US" sz="1800" dirty="0" smtClean="0"/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10"/>
              </a:rPr>
              <a:t>AccessibilityOz Document Remediation</a:t>
            </a:r>
            <a:endParaRPr lang="en-US" sz="1800" dirty="0" smtClean="0"/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11"/>
              </a:rPr>
              <a:t>Color Test</a:t>
            </a:r>
            <a:r>
              <a:rPr lang="en-US" sz="1800" dirty="0" smtClean="0"/>
              <a:t> using </a:t>
            </a:r>
            <a:r>
              <a:rPr lang="en-US" sz="1800" dirty="0" smtClean="0">
                <a:hlinkClick r:id="rId12"/>
              </a:rPr>
              <a:t>Color Oracle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 descr="Do you have questions?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97" y="1473654"/>
            <a:ext cx="3705913" cy="4389438"/>
          </a:xfrm>
        </p:spPr>
      </p:pic>
    </p:spTree>
    <p:extLst>
      <p:ext uri="{BB962C8B-B14F-4D97-AF65-F5344CB8AC3E}">
        <p14:creationId xmlns:p14="http://schemas.microsoft.com/office/powerpoint/2010/main" val="14519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5"/>
            <a:ext cx="11311128" cy="8621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Accessibility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100073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What does “accessibility” mean to you?</a:t>
            </a:r>
            <a:endParaRPr lang="en-US" sz="4000" dirty="0"/>
          </a:p>
        </p:txBody>
      </p:sp>
      <p:pic>
        <p:nvPicPr>
          <p:cNvPr id="4" name="Content Placeholder 3" descr="Big Question Mark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69" y="2181719"/>
            <a:ext cx="2459782" cy="327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398607"/>
            <a:ext cx="10233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Website </a:t>
            </a:r>
            <a:r>
              <a:rPr lang="en-US" sz="2400" dirty="0"/>
              <a:t>accessibility is actively designing, developing, and creating content in such a way that it does not hinder any person from interacting with the website. - Web Access Initiative (WAI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6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14" y="448056"/>
            <a:ext cx="11198022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Accessibility--</a:t>
            </a:r>
            <a:r>
              <a:rPr lang="en-US" altLang="en-US" dirty="0" smtClean="0"/>
              <a:t>Non-Technical </a:t>
            </a:r>
            <a:r>
              <a:rPr lang="en-US" altLang="en-US" dirty="0"/>
              <a:t>D</a:t>
            </a:r>
            <a:r>
              <a:rPr lang="en-US" altLang="en-US" dirty="0" smtClean="0"/>
              <a:t>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5648" y="2320986"/>
            <a:ext cx="10076688" cy="3924861"/>
          </a:xfrm>
        </p:spPr>
        <p:txBody>
          <a:bodyPr/>
          <a:lstStyle/>
          <a:p>
            <a:r>
              <a:rPr lang="en-US" altLang="en-US" sz="2400" dirty="0" smtClean="0"/>
              <a:t>Usable </a:t>
            </a:r>
            <a:r>
              <a:rPr lang="en-US" altLang="en-US" sz="2400" dirty="0"/>
              <a:t>by someone who…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use a mouse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hear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see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Cannot easily distinguish color differences</a:t>
            </a:r>
          </a:p>
          <a:p>
            <a:pPr marL="52070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Uses assistive technology (adaptive hardware and software) to access </a:t>
            </a:r>
            <a:br>
              <a:rPr lang="en-US" altLang="en-US" sz="2400" dirty="0"/>
            </a:br>
            <a:r>
              <a:rPr lang="en-US" altLang="en-US" sz="2400" dirty="0" smtClean="0"/>
              <a:t>the </a:t>
            </a:r>
            <a:r>
              <a:rPr lang="en-US" altLang="en-US" sz="2400" dirty="0"/>
              <a:t>system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1360" y="6325465"/>
            <a:ext cx="5110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</a:t>
            </a:r>
            <a:r>
              <a:rPr lang="en-US" sz="1200" dirty="0" smtClean="0"/>
              <a:t>sed with permission from the High-Tech Center Training Unit (www.htctu.net)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643173" y="1289062"/>
            <a:ext cx="10301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document is accessible when everyone, regardless of ability or disability, can use it and get the information they need.</a:t>
            </a:r>
          </a:p>
        </p:txBody>
      </p:sp>
    </p:spTree>
    <p:extLst>
      <p:ext uri="{BB962C8B-B14F-4D97-AF65-F5344CB8AC3E}">
        <p14:creationId xmlns:p14="http://schemas.microsoft.com/office/powerpoint/2010/main" val="13526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Non-accessible stairway</a:t>
            </a:r>
            <a:endParaRPr lang="en-US" dirty="0"/>
          </a:p>
        </p:txBody>
      </p:sp>
      <p:sp>
        <p:nvSpPr>
          <p:cNvPr id="4" name="Rectangle 3" descr="For decoration onl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15" y="387170"/>
            <a:ext cx="364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504/508 Compliant?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FD560225-E66B-4427-9F90-FD1226E7EF0E" descr="steep staircase with incredibly steep ramp next to 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48" y="0"/>
            <a:ext cx="5293894" cy="691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 descr="Arrow pointing to an accessibility sticker"/>
          <p:cNvSpPr/>
          <p:nvPr/>
        </p:nvSpPr>
        <p:spPr>
          <a:xfrm>
            <a:off x="7547212" y="4189862"/>
            <a:ext cx="1555844" cy="60050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1" y="286603"/>
            <a:ext cx="11465876" cy="710175"/>
          </a:xfrm>
        </p:spPr>
        <p:txBody>
          <a:bodyPr/>
          <a:lstStyle/>
          <a:p>
            <a:r>
              <a:rPr lang="en-US" dirty="0" smtClean="0"/>
              <a:t>Know What the Law Says Regarding 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73928" y="2365514"/>
            <a:ext cx="5586201" cy="4599602"/>
          </a:xfrm>
        </p:spPr>
        <p:txBody>
          <a:bodyPr>
            <a:normAutofit fontScale="85000" lnSpcReduction="10000"/>
          </a:bodyPr>
          <a:lstStyle/>
          <a:p>
            <a:pPr marL="52070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1,700 </a:t>
            </a:r>
            <a:r>
              <a:rPr lang="en-US" sz="2600" dirty="0"/>
              <a:t>cases pending with the Office of Civil Rights (OCR)</a:t>
            </a:r>
          </a:p>
          <a:p>
            <a:pPr marL="5207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The OCR tasked College of the Siskiyous to make their online courses/websites accessible by the next term or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b="1" dirty="0" smtClean="0"/>
              <a:t>take them down</a:t>
            </a:r>
          </a:p>
          <a:p>
            <a:pPr marL="52070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Faculty can be held personally liable</a:t>
            </a:r>
            <a:endParaRPr lang="en-US" sz="2600" dirty="0"/>
          </a:p>
          <a:p>
            <a:endParaRPr lang="en-US" sz="2400" dirty="0"/>
          </a:p>
          <a:p>
            <a:pPr algn="ctr"/>
            <a:r>
              <a:rPr lang="en-US" sz="2400" dirty="0" smtClean="0"/>
              <a:t>Essentially, you must follow 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Web Content Accessibility Guidelines (WCAG)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to comply!</a:t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4" name="Picture 3" descr="Supreme Court hands victory to blind man who sued Domino’s over site accessibility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129" y="2804426"/>
            <a:ext cx="4104174" cy="333315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15312" y="996778"/>
            <a:ext cx="10076688" cy="136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Section 508 of the Rehabilitation Act of </a:t>
            </a:r>
            <a:r>
              <a:rPr lang="en-US" altLang="en-US" sz="2400" dirty="0" smtClean="0"/>
              <a:t>1973 has been refreshed. As of </a:t>
            </a:r>
            <a:br>
              <a:rPr lang="en-US" altLang="en-US" sz="2400" dirty="0" smtClean="0"/>
            </a:br>
            <a:r>
              <a:rPr lang="en-US" altLang="en-US" sz="2400" dirty="0" smtClean="0"/>
              <a:t>January 18, 2018 institutions (anyone who receives federal funding) must ensure </a:t>
            </a:r>
            <a:r>
              <a:rPr lang="en-US" sz="2400" dirty="0" smtClean="0"/>
              <a:t>websites, emails and MORE are accessible or face possible litigation! </a:t>
            </a:r>
          </a:p>
        </p:txBody>
      </p:sp>
    </p:spTree>
    <p:extLst>
      <p:ext uri="{BB962C8B-B14F-4D97-AF65-F5344CB8AC3E}">
        <p14:creationId xmlns:p14="http://schemas.microsoft.com/office/powerpoint/2010/main" val="104181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24" y="448056"/>
            <a:ext cx="11239212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What Information Must be Accessible?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77375" y="1862994"/>
            <a:ext cx="9456075" cy="3924861"/>
          </a:xfrm>
        </p:spPr>
        <p:txBody>
          <a:bodyPr>
            <a:normAutofit fontScale="92500" lnSpcReduction="10000"/>
          </a:bodyPr>
          <a:lstStyle/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Emergency </a:t>
            </a:r>
            <a:r>
              <a:rPr lang="en-US" sz="2600" dirty="0"/>
              <a:t>Notifications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Decisions </a:t>
            </a:r>
            <a:r>
              <a:rPr lang="en-US" sz="2600" dirty="0"/>
              <a:t>adjudicating administrative claim or </a:t>
            </a:r>
            <a:r>
              <a:rPr lang="en-US" sz="2600" dirty="0" smtClean="0"/>
              <a:t>proceeding</a:t>
            </a:r>
            <a:endParaRPr lang="en-US" sz="2600" dirty="0"/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Program </a:t>
            </a:r>
            <a:r>
              <a:rPr lang="en-US" sz="2600" dirty="0"/>
              <a:t>or policy announcements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Notices </a:t>
            </a:r>
            <a:r>
              <a:rPr lang="en-US" sz="2600" dirty="0"/>
              <a:t>of benefits, program eligibility, employment opportunity, </a:t>
            </a:r>
            <a:r>
              <a:rPr lang="en-US" sz="2600" dirty="0" smtClean="0"/>
              <a:t>or </a:t>
            </a:r>
            <a:r>
              <a:rPr lang="en-US" sz="2600" dirty="0"/>
              <a:t>personnel </a:t>
            </a:r>
            <a:r>
              <a:rPr lang="en-US" sz="2600" dirty="0" smtClean="0"/>
              <a:t>action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dirty="0" smtClean="0"/>
              <a:t>Formal acknowledgements of receipt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fr-FR" sz="2600" dirty="0" smtClean="0"/>
              <a:t>Survey </a:t>
            </a:r>
            <a:r>
              <a:rPr lang="fr-FR" sz="2600" dirty="0"/>
              <a:t>questionnaires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fr-FR" sz="2600" dirty="0" smtClean="0"/>
              <a:t>Templates </a:t>
            </a:r>
            <a:r>
              <a:rPr lang="fr-FR" sz="2600" dirty="0"/>
              <a:t>and </a:t>
            </a:r>
            <a:r>
              <a:rPr lang="en-US" sz="2600" dirty="0"/>
              <a:t>forms</a:t>
            </a:r>
          </a:p>
          <a:p>
            <a:pPr marL="287338" indent="-287338">
              <a:spcAft>
                <a:spcPts val="300"/>
              </a:spcAft>
              <a:buFont typeface="+mj-lt"/>
              <a:buAutoNum type="arabicPeriod"/>
            </a:pPr>
            <a:r>
              <a:rPr lang="en-US" sz="2600" b="1" dirty="0" smtClean="0"/>
              <a:t>Educational </a:t>
            </a:r>
            <a:r>
              <a:rPr lang="en-US" sz="2600" b="1" dirty="0"/>
              <a:t>and training materials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1360" y="5913489"/>
            <a:ext cx="5110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</a:t>
            </a:r>
            <a:r>
              <a:rPr lang="en-US" sz="1200" dirty="0" smtClean="0"/>
              <a:t>sed with permission from the High-Tech Center Training Unit (www.htctu.net)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19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5" y="286604"/>
            <a:ext cx="11346985" cy="800792"/>
          </a:xfrm>
        </p:spPr>
        <p:txBody>
          <a:bodyPr/>
          <a:lstStyle/>
          <a:p>
            <a:r>
              <a:rPr lang="en-US" dirty="0" smtClean="0"/>
              <a:t>Scan Microsoft Office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25397" y="1829762"/>
            <a:ext cx="6131750" cy="4707515"/>
          </a:xfrm>
        </p:spPr>
        <p:txBody>
          <a:bodyPr>
            <a:normAutofit/>
          </a:bodyPr>
          <a:lstStyle/>
          <a:p>
            <a:pPr lvl="1"/>
            <a:r>
              <a:rPr lang="en-US" sz="1900" dirty="0" smtClean="0"/>
              <a:t>To scan Office </a:t>
            </a:r>
            <a:r>
              <a:rPr lang="en-US" sz="1900" dirty="0"/>
              <a:t>(Word, Excel, </a:t>
            </a:r>
            <a:r>
              <a:rPr lang="en-US" sz="1900" dirty="0" smtClean="0"/>
              <a:t>PowerPoint</a:t>
            </a:r>
            <a:r>
              <a:rPr lang="en-US" sz="1900" dirty="0"/>
              <a:t>, etc.) Documents:</a:t>
            </a:r>
          </a:p>
          <a:p>
            <a:pPr marL="631825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Use built-in Accessibility </a:t>
            </a:r>
            <a:r>
              <a:rPr lang="en-US" sz="1900" dirty="0" smtClean="0"/>
              <a:t>Checker</a:t>
            </a:r>
          </a:p>
          <a:p>
            <a:pPr marL="631825" lvl="1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1023938" lvl="1" indent="-279400">
              <a:buFont typeface="+mj-lt"/>
              <a:buAutoNum type="arabicPeriod"/>
            </a:pPr>
            <a:r>
              <a:rPr lang="en-US" sz="1900" dirty="0"/>
              <a:t>Open the </a:t>
            </a:r>
            <a:r>
              <a:rPr lang="en-US" sz="1900" dirty="0" smtClean="0"/>
              <a:t>document</a:t>
            </a:r>
            <a:endParaRPr lang="en-US" sz="1900" dirty="0"/>
          </a:p>
          <a:p>
            <a:pPr marL="1023938" lvl="1" indent="-279400">
              <a:buFont typeface="+mj-lt"/>
              <a:buAutoNum type="arabicPeriod"/>
            </a:pPr>
            <a:r>
              <a:rPr lang="en-US" sz="1900" dirty="0"/>
              <a:t>Open the </a:t>
            </a:r>
            <a:r>
              <a:rPr lang="en-US" sz="1900" b="1" dirty="0"/>
              <a:t>File</a:t>
            </a:r>
            <a:r>
              <a:rPr lang="en-US" sz="1900" dirty="0"/>
              <a:t> menu</a:t>
            </a:r>
          </a:p>
          <a:p>
            <a:pPr marL="1023938" lvl="1" indent="-279400">
              <a:buFont typeface="+mj-lt"/>
              <a:buAutoNum type="arabicPeriod"/>
            </a:pPr>
            <a:r>
              <a:rPr lang="en-US" sz="1900" dirty="0"/>
              <a:t>Click the </a:t>
            </a:r>
            <a:r>
              <a:rPr lang="en-US" sz="1900" b="1" dirty="0"/>
              <a:t>Check for Issues</a:t>
            </a:r>
            <a:r>
              <a:rPr lang="en-US" sz="1900" dirty="0"/>
              <a:t> button</a:t>
            </a:r>
          </a:p>
          <a:p>
            <a:pPr marL="1023938" lvl="1" indent="-279400">
              <a:buFont typeface="+mj-lt"/>
              <a:buAutoNum type="arabicPeriod"/>
            </a:pPr>
            <a:r>
              <a:rPr lang="en-US" sz="1900" dirty="0"/>
              <a:t>Click </a:t>
            </a:r>
            <a:r>
              <a:rPr lang="en-US" sz="1900" b="1" dirty="0"/>
              <a:t>Check </a:t>
            </a:r>
            <a:r>
              <a:rPr lang="en-US" sz="1900" b="1" dirty="0" smtClean="0"/>
              <a:t>Accessibility</a:t>
            </a:r>
          </a:p>
          <a:p>
            <a:pPr marL="631825" lvl="1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Built-In Accessibility Checker within Microsoft 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972" y="1829762"/>
            <a:ext cx="3759898" cy="287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11887</TotalTime>
  <Words>1386</Words>
  <Application>Microsoft Office PowerPoint</Application>
  <PresentationFormat>Widescreen</PresentationFormat>
  <Paragraphs>223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Making Templates Accessible</vt:lpstr>
      <vt:lpstr>How to Scan Documents and Email for Accessibility Compliance February 21, 2020</vt:lpstr>
      <vt:lpstr>Preview</vt:lpstr>
      <vt:lpstr>Accessibility Scan Not Passed, Now What?</vt:lpstr>
      <vt:lpstr>Accessibility</vt:lpstr>
      <vt:lpstr>Accessibility--Non-Technical Definition</vt:lpstr>
      <vt:lpstr>Non-accessible stairway</vt:lpstr>
      <vt:lpstr>Know What the Law Says Regarding Accessibility</vt:lpstr>
      <vt:lpstr>What Information Must be Accessible?</vt:lpstr>
      <vt:lpstr>Scan Microsoft Office Documents</vt:lpstr>
      <vt:lpstr>Scan PDF Documents</vt:lpstr>
      <vt:lpstr>Scan Webpages</vt:lpstr>
      <vt:lpstr>Scan Your Email (Office 365)</vt:lpstr>
      <vt:lpstr>Scan Your Documents in Canvas</vt:lpstr>
      <vt:lpstr>Creating Accessible Documents from Scratch</vt:lpstr>
      <vt:lpstr>Links</vt:lpstr>
      <vt:lpstr>Images: Which is the best alternative text for this image?</vt:lpstr>
      <vt:lpstr>Tag Your Documents</vt:lpstr>
      <vt:lpstr>Tags (Continued)</vt:lpstr>
      <vt:lpstr> Can you tell the difference between these two documents? </vt:lpstr>
      <vt:lpstr>Style/Structure</vt:lpstr>
      <vt:lpstr>Tables – Making Tables Accessible</vt:lpstr>
      <vt:lpstr>Tables</vt:lpstr>
      <vt:lpstr>Tables (Split)</vt:lpstr>
      <vt:lpstr>Other Considerations: Color</vt:lpstr>
      <vt:lpstr>Is this a good email?</vt:lpstr>
      <vt:lpstr>My Email is Required to be Accessible if</vt:lpstr>
      <vt:lpstr>My PDF Doesn't Pass. Now What?</vt:lpstr>
      <vt:lpstr>Use the Adobe Acrobat Action Wizard</vt:lpstr>
      <vt:lpstr>Accessibility Fixes</vt:lpstr>
      <vt:lpstr>Let’s See It…</vt:lpstr>
      <vt:lpstr>Need help making an accessible document?</vt:lpstr>
      <vt:lpstr>Resources</vt:lpstr>
      <vt:lpstr>Questions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Turner, Eric</cp:lastModifiedBy>
  <cp:revision>176</cp:revision>
  <cp:lastPrinted>2018-05-29T16:36:19Z</cp:lastPrinted>
  <dcterms:created xsi:type="dcterms:W3CDTF">2018-01-26T20:40:34Z</dcterms:created>
  <dcterms:modified xsi:type="dcterms:W3CDTF">2020-02-21T20:06:02Z</dcterms:modified>
  <cp:version/>
</cp:coreProperties>
</file>